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20" r:id="rId1"/>
  </p:sldMasterIdLst>
  <p:notesMasterIdLst>
    <p:notesMasterId r:id="rId25"/>
  </p:notesMasterIdLst>
  <p:handoutMasterIdLst>
    <p:handoutMasterId r:id="rId26"/>
  </p:handoutMasterIdLst>
  <p:sldIdLst>
    <p:sldId id="256" r:id="rId2"/>
    <p:sldId id="368" r:id="rId3"/>
    <p:sldId id="369" r:id="rId4"/>
    <p:sldId id="406" r:id="rId5"/>
    <p:sldId id="388" r:id="rId6"/>
    <p:sldId id="404" r:id="rId7"/>
    <p:sldId id="403" r:id="rId8"/>
    <p:sldId id="402" r:id="rId9"/>
    <p:sldId id="385" r:id="rId10"/>
    <p:sldId id="397" r:id="rId11"/>
    <p:sldId id="399" r:id="rId12"/>
    <p:sldId id="395" r:id="rId13"/>
    <p:sldId id="393" r:id="rId14"/>
    <p:sldId id="391" r:id="rId15"/>
    <p:sldId id="401" r:id="rId16"/>
    <p:sldId id="331" r:id="rId17"/>
    <p:sldId id="356" r:id="rId18"/>
    <p:sldId id="363" r:id="rId19"/>
    <p:sldId id="405" r:id="rId20"/>
    <p:sldId id="407" r:id="rId21"/>
    <p:sldId id="408" r:id="rId22"/>
    <p:sldId id="392" r:id="rId23"/>
    <p:sldId id="33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46"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728"/>
    </p:cViewPr>
  </p:sorterViewPr>
  <p:notesViewPr>
    <p:cSldViewPr>
      <p:cViewPr varScale="1">
        <p:scale>
          <a:sx n="66" d="100"/>
          <a:sy n="66" d="100"/>
        </p:scale>
        <p:origin x="-268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EB4262-58D9-48F4-9872-A21D98AC6922}" type="datetimeFigureOut">
              <a:rPr lang="en-US" smtClean="0"/>
              <a:pPr/>
              <a:t>1/16/2018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901B43-897D-43A3-825D-33AD0CB7DB2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EB0B2-7EEE-4DB1-91A8-3FCF6D30751F}" type="datetimeFigureOut">
              <a:rPr lang="en-US" smtClean="0"/>
              <a:pPr/>
              <a:t>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67AFD-7ED9-4C15-9138-13F2C6E4B6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A67AFD-7ED9-4C15-9138-13F2C6E4B67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051D42E7-220C-49A4-955F-FB3A410A0321}" type="datetime1">
              <a:rPr lang="en-US" smtClean="0"/>
              <a:pPr/>
              <a:t>1/16/2018</a:t>
            </a:fld>
            <a:endParaRPr lang="en-US"/>
          </a:p>
        </p:txBody>
      </p:sp>
      <p:sp>
        <p:nvSpPr>
          <p:cNvPr id="5" name="Footer Placeholder 4"/>
          <p:cNvSpPr>
            <a:spLocks noGrp="1"/>
          </p:cNvSpPr>
          <p:nvPr>
            <p:ph type="ftr" sz="quarter" idx="11"/>
          </p:nvPr>
        </p:nvSpPr>
        <p:spPr/>
        <p:txBody>
          <a:bodyPr/>
          <a:lstStyle/>
          <a:p>
            <a:r>
              <a:rPr lang="en-US"/>
              <a:t>Freiburg Medical Laboratory, Dubai, ME LLC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7E7FA3-18EE-4E7D-A25C-F1FBF4650064}" type="datetime1">
              <a:rPr lang="en-US" smtClean="0"/>
              <a:pPr/>
              <a:t>1/16/2018</a:t>
            </a:fld>
            <a:endParaRPr lang="en-US"/>
          </a:p>
        </p:txBody>
      </p:sp>
      <p:sp>
        <p:nvSpPr>
          <p:cNvPr id="5" name="Footer Placeholder 4"/>
          <p:cNvSpPr>
            <a:spLocks noGrp="1"/>
          </p:cNvSpPr>
          <p:nvPr>
            <p:ph type="ftr" sz="quarter" idx="11"/>
          </p:nvPr>
        </p:nvSpPr>
        <p:spPr/>
        <p:txBody>
          <a:bodyPr/>
          <a:lstStyle/>
          <a:p>
            <a:r>
              <a:rPr lang="en-US"/>
              <a:t>Freiburg Medical Laboratory, Dubai, ME LLC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59E487-0D9A-4C2A-9BC1-F5A8E3A0EEB9}" type="datetime1">
              <a:rPr lang="en-US" smtClean="0"/>
              <a:pPr/>
              <a:t>1/16/2018</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a:t>Freiburg Medical Laboratory, Dubai, ME LLC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C288AC-2696-4F7E-A45D-19A35EE2AC28}" type="datetime1">
              <a:rPr lang="en-US" smtClean="0"/>
              <a:pPr/>
              <a:t>1/16/2018</a:t>
            </a:fld>
            <a:endParaRPr lang="en-US"/>
          </a:p>
        </p:txBody>
      </p:sp>
      <p:sp>
        <p:nvSpPr>
          <p:cNvPr id="5" name="Footer Placeholder 4"/>
          <p:cNvSpPr>
            <a:spLocks noGrp="1"/>
          </p:cNvSpPr>
          <p:nvPr>
            <p:ph type="ftr" sz="quarter" idx="11"/>
          </p:nvPr>
        </p:nvSpPr>
        <p:spPr/>
        <p:txBody>
          <a:bodyPr/>
          <a:lstStyle/>
          <a:p>
            <a:r>
              <a:rPr lang="en-US"/>
              <a:t>Freiburg Medical Laboratory, Dubai, ME LLC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9DDE5FE-B8B8-432C-987C-CCF412731DAC}" type="datetime1">
              <a:rPr lang="en-US" smtClean="0"/>
              <a:pPr/>
              <a:t>1/16/2018</a:t>
            </a:fld>
            <a:endParaRPr lang="en-US"/>
          </a:p>
        </p:txBody>
      </p:sp>
      <p:sp>
        <p:nvSpPr>
          <p:cNvPr id="5" name="Footer Placeholder 4"/>
          <p:cNvSpPr>
            <a:spLocks noGrp="1"/>
          </p:cNvSpPr>
          <p:nvPr>
            <p:ph type="ftr" sz="quarter" idx="11"/>
          </p:nvPr>
        </p:nvSpPr>
        <p:spPr/>
        <p:txBody>
          <a:bodyPr/>
          <a:lstStyle/>
          <a:p>
            <a:r>
              <a:rPr lang="en-US"/>
              <a:t>Freiburg Medical Laboratory, Dubai, ME LLC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2E1A84-88F7-4054-8C1B-12586FD67860}" type="datetime1">
              <a:rPr lang="en-US" smtClean="0"/>
              <a:pPr/>
              <a:t>1/16/2018</a:t>
            </a:fld>
            <a:endParaRPr lang="en-US"/>
          </a:p>
        </p:txBody>
      </p:sp>
      <p:sp>
        <p:nvSpPr>
          <p:cNvPr id="6" name="Footer Placeholder 5"/>
          <p:cNvSpPr>
            <a:spLocks noGrp="1"/>
          </p:cNvSpPr>
          <p:nvPr>
            <p:ph type="ftr" sz="quarter" idx="11"/>
          </p:nvPr>
        </p:nvSpPr>
        <p:spPr/>
        <p:txBody>
          <a:bodyPr/>
          <a:lstStyle/>
          <a:p>
            <a:r>
              <a:rPr lang="en-US"/>
              <a:t>Freiburg Medical Laboratory, Dubai, ME LLC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F32C3FD-886A-49AD-A8B5-1CED1B1AC278}" type="datetime1">
              <a:rPr lang="en-US" smtClean="0"/>
              <a:pPr/>
              <a:t>1/16/2018</a:t>
            </a:fld>
            <a:endParaRPr lang="en-US"/>
          </a:p>
        </p:txBody>
      </p:sp>
      <p:sp>
        <p:nvSpPr>
          <p:cNvPr id="8" name="Footer Placeholder 7"/>
          <p:cNvSpPr>
            <a:spLocks noGrp="1"/>
          </p:cNvSpPr>
          <p:nvPr>
            <p:ph type="ftr" sz="quarter" idx="11"/>
          </p:nvPr>
        </p:nvSpPr>
        <p:spPr/>
        <p:txBody>
          <a:bodyPr/>
          <a:lstStyle/>
          <a:p>
            <a:r>
              <a:rPr lang="en-US"/>
              <a:t>Freiburg Medical Laboratory, Dubai, ME LLC</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6067C54-3CDE-4EBF-BA31-042C21329053}" type="datetime1">
              <a:rPr lang="en-US" smtClean="0"/>
              <a:pPr/>
              <a:t>1/16/2018</a:t>
            </a:fld>
            <a:endParaRPr lang="en-US"/>
          </a:p>
        </p:txBody>
      </p:sp>
      <p:sp>
        <p:nvSpPr>
          <p:cNvPr id="4" name="Footer Placeholder 3"/>
          <p:cNvSpPr>
            <a:spLocks noGrp="1"/>
          </p:cNvSpPr>
          <p:nvPr>
            <p:ph type="ftr" sz="quarter" idx="11"/>
          </p:nvPr>
        </p:nvSpPr>
        <p:spPr/>
        <p:txBody>
          <a:bodyPr/>
          <a:lstStyle/>
          <a:p>
            <a:r>
              <a:rPr lang="en-US"/>
              <a:t>Freiburg Medical Laboratory, Dubai, ME LLC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BF017-6938-4301-9B82-A431C0D6BF7C}" type="datetime1">
              <a:rPr lang="en-US" smtClean="0"/>
              <a:pPr/>
              <a:t>1/16/2018</a:t>
            </a:fld>
            <a:endParaRPr lang="en-US"/>
          </a:p>
        </p:txBody>
      </p:sp>
      <p:sp>
        <p:nvSpPr>
          <p:cNvPr id="3" name="Footer Placeholder 2"/>
          <p:cNvSpPr>
            <a:spLocks noGrp="1"/>
          </p:cNvSpPr>
          <p:nvPr>
            <p:ph type="ftr" sz="quarter" idx="11"/>
          </p:nvPr>
        </p:nvSpPr>
        <p:spPr/>
        <p:txBody>
          <a:bodyPr/>
          <a:lstStyle/>
          <a:p>
            <a:r>
              <a:rPr lang="en-US"/>
              <a:t>Freiburg Medical Laboratory, Dubai, ME LLC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BEEC050-D634-4FE6-A520-46087E3A5630}" type="datetime1">
              <a:rPr lang="en-US" smtClean="0"/>
              <a:pPr/>
              <a:t>1/16/2018</a:t>
            </a:fld>
            <a:endParaRPr lang="en-US"/>
          </a:p>
        </p:txBody>
      </p:sp>
      <p:sp>
        <p:nvSpPr>
          <p:cNvPr id="6" name="Footer Placeholder 5"/>
          <p:cNvSpPr>
            <a:spLocks noGrp="1"/>
          </p:cNvSpPr>
          <p:nvPr>
            <p:ph type="ftr" sz="quarter" idx="11"/>
          </p:nvPr>
        </p:nvSpPr>
        <p:spPr/>
        <p:txBody>
          <a:bodyPr/>
          <a:lstStyle/>
          <a:p>
            <a:r>
              <a:rPr lang="en-US"/>
              <a:t>Freiburg Medical Laboratory, Dubai, ME LLC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DD12973-E8DF-4295-8449-F94554DB7381}" type="datetime1">
              <a:rPr lang="en-US" smtClean="0"/>
              <a:pPr/>
              <a:t>1/16/2018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a:t>Freiburg Medical Laboratory, Dubai, ME LLC</a:t>
            </a:r>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5F0582B-654C-454F-8F83-E4371177EB88}" type="datetime1">
              <a:rPr lang="en-US" smtClean="0"/>
              <a:pPr/>
              <a:t>1/16/2018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a:t>Freiburg Medical Laboratory, Dubai, ME LLC</a:t>
            </a: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png"/><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1975104"/>
          </a:xfrm>
        </p:spPr>
        <p:txBody>
          <a:bodyPr>
            <a:normAutofit fontScale="90000"/>
          </a:bodyPr>
          <a:lstStyle/>
          <a:p>
            <a:pPr algn="ctr"/>
            <a:r>
              <a:rPr lang="en-US" sz="2800" dirty="0">
                <a:solidFill>
                  <a:schemeClr val="tx1"/>
                </a:solidFill>
              </a:rPr>
              <a:t>Increased Health Risk Factors in </a:t>
            </a:r>
            <a:r>
              <a:rPr lang="en-US" sz="2800">
                <a:solidFill>
                  <a:schemeClr val="tx1"/>
                </a:solidFill>
              </a:rPr>
              <a:t>the UAE -  </a:t>
            </a:r>
            <a:br>
              <a:rPr lang="en-US" sz="2800" dirty="0">
                <a:solidFill>
                  <a:schemeClr val="tx1"/>
                </a:solidFill>
              </a:rPr>
            </a:br>
            <a:r>
              <a:rPr lang="en-US" sz="2800" dirty="0">
                <a:solidFill>
                  <a:schemeClr val="tx1"/>
                </a:solidFill>
              </a:rPr>
              <a:t>Assessment in the Medical Laboratory</a:t>
            </a:r>
            <a:br>
              <a:rPr lang="en-US" sz="2800" dirty="0">
                <a:solidFill>
                  <a:schemeClr val="tx1"/>
                </a:solidFill>
              </a:rPr>
            </a:br>
            <a:r>
              <a:rPr lang="en-US" sz="2800" dirty="0">
                <a:solidFill>
                  <a:schemeClr val="tx1"/>
                </a:solidFill>
              </a:rPr>
              <a:t>(with Focus on Gynecology)</a:t>
            </a:r>
            <a:br>
              <a:rPr lang="en-US" sz="2800" dirty="0">
                <a:solidFill>
                  <a:schemeClr val="tx1">
                    <a:lumMod val="85000"/>
                  </a:schemeClr>
                </a:solidFill>
              </a:rPr>
            </a:br>
            <a:br>
              <a:rPr lang="en-US" sz="2800" dirty="0"/>
            </a:br>
            <a:endParaRPr lang="en-US" sz="2800" dirty="0">
              <a:solidFill>
                <a:schemeClr val="tx1">
                  <a:lumMod val="85000"/>
                </a:schemeClr>
              </a:solidFill>
            </a:endParaRPr>
          </a:p>
        </p:txBody>
      </p:sp>
      <p:sp>
        <p:nvSpPr>
          <p:cNvPr id="3" name="Subtitle 2"/>
          <p:cNvSpPr>
            <a:spLocks noGrp="1"/>
          </p:cNvSpPr>
          <p:nvPr>
            <p:ph type="subTitle" idx="1"/>
          </p:nvPr>
        </p:nvSpPr>
        <p:spPr>
          <a:xfrm>
            <a:off x="457200" y="4953000"/>
            <a:ext cx="8077200" cy="1508760"/>
          </a:xfrm>
        </p:spPr>
        <p:txBody>
          <a:bodyPr>
            <a:normAutofit fontScale="70000" lnSpcReduction="20000"/>
          </a:bodyPr>
          <a:lstStyle/>
          <a:p>
            <a:pPr algn="ctr"/>
            <a:r>
              <a:rPr lang="de-DE" sz="2400" dirty="0"/>
              <a:t>PD Dr. med. habil. Michaela Jaksch (Associate Professor)</a:t>
            </a:r>
          </a:p>
          <a:p>
            <a:pPr algn="ctr"/>
            <a:r>
              <a:rPr lang="de-DE" sz="2400" dirty="0"/>
              <a:t> Consultant Laboratory Medicine</a:t>
            </a:r>
          </a:p>
          <a:p>
            <a:pPr algn="ctr"/>
            <a:r>
              <a:rPr lang="de-DE" sz="2400" dirty="0"/>
              <a:t>Medical Director</a:t>
            </a:r>
          </a:p>
          <a:p>
            <a:pPr algn="ctr"/>
            <a:r>
              <a:rPr lang="de-DE" sz="2400" dirty="0"/>
              <a:t> Freiburg Medical Laboratory ME LLC, Dubai, UAE</a:t>
            </a:r>
            <a:endParaRPr lang="en-US" sz="2400" dirty="0"/>
          </a:p>
          <a:p>
            <a:pPr algn="ctr"/>
            <a:endParaRPr lang="de-DE" sz="1800" b="1" dirty="0">
              <a:solidFill>
                <a:schemeClr val="accent5">
                  <a:lumMod val="60000"/>
                  <a:lumOff val="40000"/>
                </a:schemeClr>
              </a:solidFill>
              <a:latin typeface="Verdana" pitchFamily="34" charset="0"/>
            </a:endParaRPr>
          </a:p>
          <a:p>
            <a:pPr algn="ctr"/>
            <a:endParaRPr lang="de-DE" sz="1800" b="1" dirty="0">
              <a:solidFill>
                <a:srgbClr val="002060"/>
              </a:solidFill>
              <a:latin typeface="Verdana" pitchFamily="34" charset="0"/>
            </a:endParaRPr>
          </a:p>
          <a:p>
            <a:pPr algn="ctr"/>
            <a:r>
              <a:rPr lang="de-DE" sz="1800" b="1" dirty="0">
                <a:solidFill>
                  <a:srgbClr val="002060"/>
                </a:solidFill>
                <a:latin typeface="Verdana" pitchFamily="34" charset="0"/>
              </a:rPr>
              <a:t> </a:t>
            </a:r>
            <a:br>
              <a:rPr lang="de-DE" sz="1800" b="1" dirty="0">
                <a:solidFill>
                  <a:srgbClr val="002060"/>
                </a:solidFill>
                <a:latin typeface="Verdana" pitchFamily="34" charset="0"/>
              </a:rPr>
            </a:br>
            <a:endParaRPr lang="en-US" sz="1800" dirty="0">
              <a:solidFill>
                <a:srgbClr val="002060"/>
              </a:solidFill>
            </a:endParaRPr>
          </a:p>
        </p:txBody>
      </p:sp>
      <p:sp>
        <p:nvSpPr>
          <p:cNvPr id="9" name="Footer Placeholder 8"/>
          <p:cNvSpPr>
            <a:spLocks noGrp="1"/>
          </p:cNvSpPr>
          <p:nvPr>
            <p:ph type="ftr" sz="quarter" idx="11"/>
          </p:nvPr>
        </p:nvSpPr>
        <p:spPr/>
        <p:txBody>
          <a:bodyPr/>
          <a:lstStyle/>
          <a:p>
            <a:r>
              <a:rPr lang="en-US" sz="1200" dirty="0">
                <a:latin typeface="+mj-lt"/>
              </a:rPr>
              <a:t>Freiburg Medical Laboratory, Dubai, ME LLC</a:t>
            </a:r>
          </a:p>
        </p:txBody>
      </p:sp>
      <p:graphicFrame>
        <p:nvGraphicFramePr>
          <p:cNvPr id="1031" name="Object 4"/>
          <p:cNvGraphicFramePr>
            <a:graphicFrameLocks noChangeAspect="1"/>
          </p:cNvGraphicFramePr>
          <p:nvPr/>
        </p:nvGraphicFramePr>
        <p:xfrm>
          <a:off x="1" y="6101046"/>
          <a:ext cx="762000" cy="756953"/>
        </p:xfrm>
        <a:graphic>
          <a:graphicData uri="http://schemas.openxmlformats.org/presentationml/2006/ole">
            <mc:AlternateContent xmlns:mc="http://schemas.openxmlformats.org/markup-compatibility/2006">
              <mc:Choice xmlns:v="urn:schemas-microsoft-com:vml" Requires="v">
                <p:oleObj spid="_x0000_s1110" name="Bitmap Image" r:id="rId4" imgW="3801006" imgH="3780952" progId="PBrush">
                  <p:embed/>
                </p:oleObj>
              </mc:Choice>
              <mc:Fallback>
                <p:oleObj name="Bitmap Image" r:id="rId4" imgW="3801006" imgH="3780952"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101046"/>
                        <a:ext cx="762000" cy="75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6" name="Picture 12" descr="Image result for obesity">
            <a:extLst>
              <a:ext uri="{FF2B5EF4-FFF2-40B4-BE49-F238E27FC236}">
                <a16:creationId xmlns:a16="http://schemas.microsoft.com/office/drawing/2014/main" id="{57DAADE0-E374-4FCE-B6E1-6D1E770041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81887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vitamin d deficiency sun">
            <a:extLst>
              <a:ext uri="{FF2B5EF4-FFF2-40B4-BE49-F238E27FC236}">
                <a16:creationId xmlns:a16="http://schemas.microsoft.com/office/drawing/2014/main" id="{0C326E7B-EBAC-4ABF-AA95-577257341C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3950" y="2243328"/>
            <a:ext cx="2552700"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Severity of Anemia</a:t>
            </a:r>
            <a:br>
              <a:rPr lang="en-US" dirty="0"/>
            </a:br>
            <a:r>
              <a:rPr lang="en-US" dirty="0"/>
              <a:t>(mainly Iron Deficiency)</a:t>
            </a:r>
          </a:p>
        </p:txBody>
      </p:sp>
      <p:sp>
        <p:nvSpPr>
          <p:cNvPr id="4" name="Footer Placeholder 3"/>
          <p:cNvSpPr>
            <a:spLocks noGrp="1"/>
          </p:cNvSpPr>
          <p:nvPr>
            <p:ph type="ftr" sz="quarter" idx="11"/>
          </p:nvPr>
        </p:nvSpPr>
        <p:spPr/>
        <p:txBody>
          <a:bodyPr/>
          <a:lstStyle/>
          <a:p>
            <a:r>
              <a:rPr lang="en-US"/>
              <a:t>Freiburg Medical Laboratory, Dubai, ME LLC</a:t>
            </a:r>
          </a:p>
        </p:txBody>
      </p:sp>
      <p:pic>
        <p:nvPicPr>
          <p:cNvPr id="16386" name="Picture 2" descr="C:\Users\DR-Michaela jaksch\Pictures\Severity Anemia.png"/>
          <p:cNvPicPr>
            <a:picLocks noGrp="1" noChangeAspect="1" noChangeArrowheads="1"/>
          </p:cNvPicPr>
          <p:nvPr>
            <p:ph idx="1"/>
          </p:nvPr>
        </p:nvPicPr>
        <p:blipFill>
          <a:blip r:embed="rId3" cstate="print"/>
          <a:srcRect/>
          <a:stretch>
            <a:fillRect/>
          </a:stretch>
        </p:blipFill>
        <p:spPr bwMode="auto">
          <a:xfrm>
            <a:off x="1202463" y="1774825"/>
            <a:ext cx="6739074" cy="4625975"/>
          </a:xfrm>
          <a:prstGeom prst="rect">
            <a:avLst/>
          </a:prstGeom>
          <a:noFill/>
        </p:spPr>
      </p:pic>
      <p:graphicFrame>
        <p:nvGraphicFramePr>
          <p:cNvPr id="35841"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35916" name="Bitmap Image" r:id="rId4" imgW="3801006" imgH="3780952" progId="PBrush">
                  <p:embed/>
                </p:oleObj>
              </mc:Choice>
              <mc:Fallback>
                <p:oleObj name="Bitmap Image" r:id="rId4" imgW="3801006" imgH="3780952"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29600" cy="1252728"/>
          </a:xfrm>
        </p:spPr>
        <p:txBody>
          <a:bodyPr>
            <a:normAutofit fontScale="90000"/>
          </a:bodyPr>
          <a:lstStyle/>
          <a:p>
            <a:r>
              <a:rPr lang="en-US" dirty="0"/>
              <a:t>Anemia in Pregnancy </a:t>
            </a:r>
            <a:br>
              <a:rPr lang="en-US" dirty="0"/>
            </a:br>
            <a:r>
              <a:rPr lang="en-US" dirty="0"/>
              <a:t>(mainly Iron Deficiency)</a:t>
            </a:r>
          </a:p>
        </p:txBody>
      </p:sp>
      <p:sp>
        <p:nvSpPr>
          <p:cNvPr id="4" name="Footer Placeholder 3"/>
          <p:cNvSpPr>
            <a:spLocks noGrp="1"/>
          </p:cNvSpPr>
          <p:nvPr>
            <p:ph type="ftr" sz="quarter" idx="11"/>
          </p:nvPr>
        </p:nvSpPr>
        <p:spPr/>
        <p:txBody>
          <a:bodyPr/>
          <a:lstStyle/>
          <a:p>
            <a:r>
              <a:rPr lang="en-US"/>
              <a:t>Freiburg Medical Laboratory, Dubai, ME LLC</a:t>
            </a:r>
          </a:p>
        </p:txBody>
      </p:sp>
      <p:pic>
        <p:nvPicPr>
          <p:cNvPr id="17410" name="Picture 2"/>
          <p:cNvPicPr>
            <a:picLocks noGrp="1" noChangeAspect="1" noChangeArrowheads="1"/>
          </p:cNvPicPr>
          <p:nvPr>
            <p:ph idx="1"/>
          </p:nvPr>
        </p:nvPicPr>
        <p:blipFill>
          <a:blip r:embed="rId3" cstate="print"/>
          <a:srcRect/>
          <a:stretch>
            <a:fillRect/>
          </a:stretch>
        </p:blipFill>
        <p:spPr bwMode="auto">
          <a:xfrm>
            <a:off x="1295400" y="1774825"/>
            <a:ext cx="6858000" cy="4625975"/>
          </a:xfrm>
          <a:prstGeom prst="rect">
            <a:avLst/>
          </a:prstGeom>
          <a:noFill/>
          <a:ln w="9525">
            <a:noFill/>
            <a:miter lim="800000"/>
            <a:headEnd/>
            <a:tailEnd/>
          </a:ln>
        </p:spPr>
      </p:pic>
      <p:graphicFrame>
        <p:nvGraphicFramePr>
          <p:cNvPr id="34817"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34892" name="Bitmap Image" r:id="rId4" imgW="3801006" imgH="3780952" progId="PBrush">
                  <p:embed/>
                </p:oleObj>
              </mc:Choice>
              <mc:Fallback>
                <p:oleObj name="Bitmap Image" r:id="rId4" imgW="3801006" imgH="3780952"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2400" dirty="0">
                <a:solidFill>
                  <a:schemeClr val="tx1"/>
                </a:solidFill>
              </a:rPr>
            </a:br>
            <a:br>
              <a:rPr lang="en-US" sz="2400" dirty="0">
                <a:solidFill>
                  <a:schemeClr val="tx1"/>
                </a:solidFill>
              </a:rPr>
            </a:br>
            <a:r>
              <a:rPr lang="en-US" sz="2400" dirty="0">
                <a:solidFill>
                  <a:schemeClr val="bg2">
                    <a:lumMod val="40000"/>
                    <a:lumOff val="60000"/>
                  </a:schemeClr>
                </a:solidFill>
              </a:rPr>
              <a:t>Maternal risk factors for low birth weight for term births in a developed region in China: a hospital-based study of 55,633 pregnancies: J Biomed Res. 2013 Jan; 27(1): 14–22. </a:t>
            </a:r>
            <a:br>
              <a:rPr lang="en-US" sz="2800" dirty="0">
                <a:solidFill>
                  <a:schemeClr val="bg2">
                    <a:lumMod val="40000"/>
                    <a:lumOff val="60000"/>
                  </a:schemeClr>
                </a:solidFill>
              </a:rPr>
            </a:br>
            <a:br>
              <a:rPr lang="en-US" sz="2800" dirty="0">
                <a:solidFill>
                  <a:schemeClr val="bg2">
                    <a:lumMod val="40000"/>
                    <a:lumOff val="60000"/>
                  </a:schemeClr>
                </a:solidFill>
              </a:rPr>
            </a:br>
            <a:endParaRPr lang="en-US" sz="2800" dirty="0">
              <a:solidFill>
                <a:schemeClr val="bg2">
                  <a:lumMod val="40000"/>
                  <a:lumOff val="60000"/>
                </a:schemeClr>
              </a:solidFill>
            </a:endParaRPr>
          </a:p>
        </p:txBody>
      </p:sp>
      <p:sp>
        <p:nvSpPr>
          <p:cNvPr id="3" name="Content Placeholder 2"/>
          <p:cNvSpPr>
            <a:spLocks noGrp="1"/>
          </p:cNvSpPr>
          <p:nvPr>
            <p:ph idx="1"/>
          </p:nvPr>
        </p:nvSpPr>
        <p:spPr/>
        <p:txBody>
          <a:bodyPr>
            <a:normAutofit fontScale="85000" lnSpcReduction="20000"/>
          </a:bodyPr>
          <a:lstStyle/>
          <a:p>
            <a:pPr>
              <a:buNone/>
            </a:pPr>
            <a:r>
              <a:rPr lang="en-US" dirty="0"/>
              <a:t>	Anemia is a common nutritional deficiency disorder and is very usual in pregnant women worldwide. Prevalence of anemia in pregnant women in developing countries is higher than in developed countries. A previous study reported that maternal anemia was associated with fetal anemia and stillbirth and further affected embryo development, leading to LBW. Maternal anemia is not only responsible for maternal mortality but also associated with preterm birth and the incidence of LBW. </a:t>
            </a:r>
            <a:r>
              <a:rPr lang="en-US" dirty="0">
                <a:solidFill>
                  <a:srgbClr val="FFFF00"/>
                </a:solidFill>
              </a:rPr>
              <a:t>In the present study, the incidence of LBW in women suffering from anemia during pregnancy was about 1.5-fold (50%!) of that in normal pregnancies.  </a:t>
            </a:r>
          </a:p>
        </p:txBody>
      </p:sp>
      <p:sp>
        <p:nvSpPr>
          <p:cNvPr id="4" name="Footer Placeholder 3"/>
          <p:cNvSpPr>
            <a:spLocks noGrp="1"/>
          </p:cNvSpPr>
          <p:nvPr>
            <p:ph type="ftr" sz="quarter" idx="11"/>
          </p:nvPr>
        </p:nvSpPr>
        <p:spPr/>
        <p:txBody>
          <a:bodyPr/>
          <a:lstStyle/>
          <a:p>
            <a:r>
              <a:rPr lang="en-US"/>
              <a:t>Freiburg Medical Laboratory, Dubai, ME LLC</a:t>
            </a:r>
          </a:p>
        </p:txBody>
      </p:sp>
      <p:graphicFrame>
        <p:nvGraphicFramePr>
          <p:cNvPr id="36865"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36940" name="Bitmap Image" r:id="rId3" imgW="3801006" imgH="3780952" progId="PBrush">
                  <p:embed/>
                </p:oleObj>
              </mc:Choice>
              <mc:Fallback>
                <p:oleObj name="Bitmap Image" r:id="rId3" imgW="3801006" imgH="37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Vitamin D, Iron and Vitamin B12 Deficiencies at FML 2015 (n=15000)</a:t>
            </a:r>
          </a:p>
        </p:txBody>
      </p:sp>
      <p:sp>
        <p:nvSpPr>
          <p:cNvPr id="3" name="Content Placeholder 2"/>
          <p:cNvSpPr>
            <a:spLocks noGrp="1"/>
          </p:cNvSpPr>
          <p:nvPr>
            <p:ph idx="1"/>
          </p:nvPr>
        </p:nvSpPr>
        <p:spPr/>
        <p:txBody>
          <a:bodyPr>
            <a:normAutofit fontScale="77500" lnSpcReduction="20000"/>
          </a:bodyPr>
          <a:lstStyle/>
          <a:p>
            <a:r>
              <a:rPr lang="en-US" dirty="0"/>
              <a:t>Vitamin D &lt; 20 : 	30%</a:t>
            </a:r>
          </a:p>
          <a:p>
            <a:endParaRPr lang="en-US" dirty="0"/>
          </a:p>
          <a:p>
            <a:r>
              <a:rPr lang="en-US" dirty="0"/>
              <a:t>Vitamin B12 &lt; 200:  3%</a:t>
            </a:r>
          </a:p>
          <a:p>
            <a:r>
              <a:rPr lang="en-US" dirty="0"/>
              <a:t>Vitamin B12 200-350: 20%</a:t>
            </a:r>
          </a:p>
          <a:p>
            <a:endParaRPr lang="en-US" dirty="0"/>
          </a:p>
          <a:p>
            <a:r>
              <a:rPr lang="en-US" dirty="0"/>
              <a:t>Severe Iron deficiency: </a:t>
            </a:r>
            <a:r>
              <a:rPr lang="en-US" dirty="0" err="1"/>
              <a:t>Ferritin</a:t>
            </a:r>
            <a:r>
              <a:rPr lang="en-US" dirty="0"/>
              <a:t> &lt; 10: 10% (mostly females)</a:t>
            </a:r>
          </a:p>
          <a:p>
            <a:r>
              <a:rPr lang="en-US" dirty="0"/>
              <a:t>Iron deficiency: </a:t>
            </a:r>
            <a:r>
              <a:rPr lang="en-US" dirty="0" err="1"/>
              <a:t>Ferritin</a:t>
            </a:r>
            <a:r>
              <a:rPr lang="en-US" dirty="0"/>
              <a:t>: all: 30%</a:t>
            </a:r>
          </a:p>
          <a:p>
            <a:r>
              <a:rPr lang="en-US" dirty="0"/>
              <a:t>Frequently found: combined deficiencies (</a:t>
            </a:r>
            <a:r>
              <a:rPr lang="en-US" dirty="0" err="1"/>
              <a:t>Vit</a:t>
            </a:r>
            <a:r>
              <a:rPr lang="en-US" dirty="0"/>
              <a:t> B12, Iron and </a:t>
            </a:r>
            <a:r>
              <a:rPr lang="en-US" dirty="0" err="1"/>
              <a:t>Vit</a:t>
            </a:r>
            <a:r>
              <a:rPr lang="en-US" dirty="0"/>
              <a:t> D)</a:t>
            </a:r>
          </a:p>
          <a:p>
            <a:pPr>
              <a:buNone/>
            </a:pPr>
            <a:endParaRPr lang="en-US" dirty="0"/>
          </a:p>
          <a:p>
            <a:r>
              <a:rPr lang="en-US" dirty="0"/>
              <a:t>Causes are diet, vegetarians, vegans, autoimmune disorders, </a:t>
            </a:r>
            <a:r>
              <a:rPr lang="en-US" dirty="0" err="1"/>
              <a:t>malabsorption</a:t>
            </a:r>
            <a:r>
              <a:rPr lang="en-US" dirty="0"/>
              <a:t>,(medication such as PPI etc.)</a:t>
            </a:r>
          </a:p>
          <a:p>
            <a:pPr lvl="8">
              <a:buNone/>
            </a:pPr>
            <a:r>
              <a:rPr lang="en-US" dirty="0"/>
              <a:t>		</a:t>
            </a:r>
          </a:p>
        </p:txBody>
      </p:sp>
      <p:sp>
        <p:nvSpPr>
          <p:cNvPr id="4" name="Footer Placeholder 3"/>
          <p:cNvSpPr>
            <a:spLocks noGrp="1"/>
          </p:cNvSpPr>
          <p:nvPr>
            <p:ph type="ftr" sz="quarter" idx="11"/>
          </p:nvPr>
        </p:nvSpPr>
        <p:spPr/>
        <p:txBody>
          <a:bodyPr/>
          <a:lstStyle/>
          <a:p>
            <a:r>
              <a:rPr lang="en-US"/>
              <a:t>Freiburg Medical Laboratory, Dubai, ME LLC</a:t>
            </a:r>
          </a:p>
        </p:txBody>
      </p:sp>
      <p:graphicFrame>
        <p:nvGraphicFramePr>
          <p:cNvPr id="38913"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38988" name="Bitmap Image" r:id="rId3" imgW="3801006" imgH="3780952" progId="PBrush">
                  <p:embed/>
                </p:oleObj>
              </mc:Choice>
              <mc:Fallback>
                <p:oleObj name="Bitmap Image" r:id="rId3" imgW="3801006" imgH="37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Lifestyle and Nutrition</a:t>
            </a:r>
            <a:br>
              <a:rPr lang="en-US" dirty="0"/>
            </a:br>
            <a:r>
              <a:rPr lang="en-US" dirty="0"/>
              <a:t>Methylation Cycle - Homocysteine</a:t>
            </a:r>
          </a:p>
        </p:txBody>
      </p:sp>
      <p:sp>
        <p:nvSpPr>
          <p:cNvPr id="3" name="Content Placeholder 2"/>
          <p:cNvSpPr>
            <a:spLocks noGrp="1"/>
          </p:cNvSpPr>
          <p:nvPr>
            <p:ph idx="1"/>
          </p:nvPr>
        </p:nvSpPr>
        <p:spPr/>
        <p:txBody>
          <a:bodyPr>
            <a:normAutofit/>
          </a:bodyPr>
          <a:lstStyle/>
          <a:p>
            <a:pPr>
              <a:buNone/>
            </a:pPr>
            <a:r>
              <a:rPr lang="de-DE" sz="2400" dirty="0"/>
              <a:t>	The methylation cycle (requiring Folate, Vitamin B6, B12, MTHFR) is of central importance for many physiological processes. </a:t>
            </a:r>
            <a:r>
              <a:rPr lang="en-US" sz="2400" dirty="0"/>
              <a:t>There is a growing body of evidence demonstrating a relationship between </a:t>
            </a:r>
            <a:r>
              <a:rPr lang="en-US" sz="2400" dirty="0" err="1"/>
              <a:t>Folate</a:t>
            </a:r>
            <a:r>
              <a:rPr lang="en-US" sz="2400" dirty="0"/>
              <a:t> and other B Vitamin deficiencies,   </a:t>
            </a:r>
            <a:r>
              <a:rPr lang="en-US" sz="2400" dirty="0" err="1"/>
              <a:t>hyperhomocysteinemia</a:t>
            </a:r>
            <a:r>
              <a:rPr lang="en-US" sz="2400" dirty="0"/>
              <a:t> and </a:t>
            </a:r>
            <a:r>
              <a:rPr lang="en-US" sz="2400" dirty="0" err="1"/>
              <a:t>gonadal</a:t>
            </a:r>
            <a:r>
              <a:rPr lang="en-US" sz="2400" dirty="0"/>
              <a:t> abnormalities, such as altered spermatogenesis and impaired ovarian reserve, as well as male and female infertility. However, the exact mechanisms underlying these phenomena still need to be further investigated (Forges et al., 2007). </a:t>
            </a:r>
          </a:p>
          <a:p>
            <a:pPr>
              <a:buNone/>
            </a:pPr>
            <a:endParaRPr lang="en-US" sz="2400" dirty="0"/>
          </a:p>
        </p:txBody>
      </p:sp>
      <p:sp>
        <p:nvSpPr>
          <p:cNvPr id="4" name="Footer Placeholder 3"/>
          <p:cNvSpPr>
            <a:spLocks noGrp="1"/>
          </p:cNvSpPr>
          <p:nvPr>
            <p:ph type="ftr" sz="quarter" idx="11"/>
          </p:nvPr>
        </p:nvSpPr>
        <p:spPr/>
        <p:txBody>
          <a:bodyPr/>
          <a:lstStyle/>
          <a:p>
            <a:r>
              <a:rPr lang="en-US"/>
              <a:t>Freiburg Medical Laboratory, Dubai, ME LLC</a:t>
            </a:r>
          </a:p>
        </p:txBody>
      </p:sp>
      <p:graphicFrame>
        <p:nvGraphicFramePr>
          <p:cNvPr id="31746"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31821" name="Bitmap Image" r:id="rId3" imgW="3801006" imgH="3780952" progId="PBrush">
                  <p:embed/>
                </p:oleObj>
              </mc:Choice>
              <mc:Fallback>
                <p:oleObj name="Bitmap Image" r:id="rId3" imgW="3801006" imgH="37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Methylation Cycle</a:t>
            </a:r>
          </a:p>
        </p:txBody>
      </p:sp>
      <p:sp>
        <p:nvSpPr>
          <p:cNvPr id="4" name="Footer Placeholder 3"/>
          <p:cNvSpPr>
            <a:spLocks noGrp="1"/>
          </p:cNvSpPr>
          <p:nvPr>
            <p:ph type="ftr" sz="quarter" idx="11"/>
          </p:nvPr>
        </p:nvSpPr>
        <p:spPr/>
        <p:txBody>
          <a:bodyPr/>
          <a:lstStyle/>
          <a:p>
            <a:r>
              <a:rPr lang="en-US"/>
              <a:t>Freiburg Medical Laboratory, Dubai, ME LLC</a:t>
            </a:r>
          </a:p>
        </p:txBody>
      </p:sp>
      <p:pic>
        <p:nvPicPr>
          <p:cNvPr id="45059" name="Picture 3" descr="C:\Users\DR-Michaela jaksch\Pictures\Methylation700.gif"/>
          <p:cNvPicPr>
            <a:picLocks noGrp="1" noChangeAspect="1" noChangeArrowheads="1"/>
          </p:cNvPicPr>
          <p:nvPr>
            <p:ph idx="1"/>
          </p:nvPr>
        </p:nvPicPr>
        <p:blipFill>
          <a:blip r:embed="rId2" cstate="print"/>
          <a:srcRect/>
          <a:stretch>
            <a:fillRect/>
          </a:stretch>
        </p:blipFill>
        <p:spPr bwMode="auto">
          <a:xfrm>
            <a:off x="1281164" y="1774825"/>
            <a:ext cx="6581672" cy="46259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Lifestyle and Nutrition</a:t>
            </a:r>
            <a:br>
              <a:rPr lang="en-US" sz="3600" dirty="0"/>
            </a:br>
            <a:r>
              <a:rPr lang="en-US" sz="3600" dirty="0"/>
              <a:t>UAE – Impact on Fertility</a:t>
            </a:r>
            <a:endParaRPr lang="en-US" dirty="0"/>
          </a:p>
        </p:txBody>
      </p:sp>
      <p:sp>
        <p:nvSpPr>
          <p:cNvPr id="3" name="Content Placeholder 2"/>
          <p:cNvSpPr>
            <a:spLocks noGrp="1"/>
          </p:cNvSpPr>
          <p:nvPr>
            <p:ph idx="1"/>
          </p:nvPr>
        </p:nvSpPr>
        <p:spPr/>
        <p:txBody>
          <a:bodyPr>
            <a:normAutofit fontScale="92500"/>
          </a:bodyPr>
          <a:lstStyle/>
          <a:p>
            <a:pPr>
              <a:buNone/>
            </a:pPr>
            <a:endParaRPr lang="en-US" sz="2400" dirty="0"/>
          </a:p>
          <a:p>
            <a:r>
              <a:rPr lang="en-US" sz="2400" dirty="0"/>
              <a:t>In the UAE, we experience a very high number of Vitamin D deficient patients. Repeated correlation - however conflicting - of Vitamin D deficiency and reduced pregnancy outcomes have been described.</a:t>
            </a:r>
          </a:p>
          <a:p>
            <a:r>
              <a:rPr lang="en-US" sz="2400" dirty="0"/>
              <a:t>Vitamin B12 deficiency, often combined with iron deficiency is found frequently in all UAE ethnicities as well. To which extent malnutrition and Vitamin deficiencies play an important role in reproductive health is controversially discussed in the literature.  </a:t>
            </a:r>
          </a:p>
          <a:p>
            <a:r>
              <a:rPr lang="en-US" sz="2400" dirty="0"/>
              <a:t>Diseases, environmental factors and nutrition have an important impact on </a:t>
            </a:r>
            <a:r>
              <a:rPr lang="en-US" sz="2400" dirty="0" err="1"/>
              <a:t>epigenetics</a:t>
            </a:r>
            <a:r>
              <a:rPr lang="en-US" sz="2400" dirty="0"/>
              <a:t>. Epigenetic modifications including DNA </a:t>
            </a:r>
            <a:r>
              <a:rPr lang="en-US" sz="2400" dirty="0" err="1"/>
              <a:t>methylation</a:t>
            </a:r>
            <a:r>
              <a:rPr lang="en-US" sz="2400" dirty="0"/>
              <a:t>, </a:t>
            </a:r>
            <a:r>
              <a:rPr lang="en-US" sz="2400" dirty="0" err="1"/>
              <a:t>histone</a:t>
            </a:r>
            <a:r>
              <a:rPr lang="en-US" sz="2400" dirty="0"/>
              <a:t> </a:t>
            </a:r>
            <a:r>
              <a:rPr lang="en-US" sz="2400" dirty="0" err="1"/>
              <a:t>acetylation</a:t>
            </a:r>
            <a:r>
              <a:rPr lang="en-US" sz="2400" dirty="0"/>
              <a:t> and RNA interference are involved in functional changes in pregnancy (</a:t>
            </a:r>
            <a:r>
              <a:rPr lang="en-US" sz="2400" dirty="0" err="1"/>
              <a:t>Altmaee</a:t>
            </a:r>
            <a:r>
              <a:rPr lang="en-US" sz="2400" dirty="0"/>
              <a:t> et al., 2014). </a:t>
            </a:r>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t>Freiburg Medical Laboratory, Dubai, ME LLC</a:t>
            </a:r>
          </a:p>
        </p:txBody>
      </p:sp>
      <p:graphicFrame>
        <p:nvGraphicFramePr>
          <p:cNvPr id="32770"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32845" name="Bitmap Image" r:id="rId3" imgW="3801006" imgH="3780952" progId="PBrush">
                  <p:embed/>
                </p:oleObj>
              </mc:Choice>
              <mc:Fallback>
                <p:oleObj name="Bitmap Image" r:id="rId3" imgW="3801006" imgH="37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Blood Count and Differential – Still not Finalized….</a:t>
            </a:r>
          </a:p>
        </p:txBody>
      </p:sp>
      <p:sp>
        <p:nvSpPr>
          <p:cNvPr id="3" name="Content Placeholder 2"/>
          <p:cNvSpPr>
            <a:spLocks noGrp="1"/>
          </p:cNvSpPr>
          <p:nvPr>
            <p:ph idx="1"/>
          </p:nvPr>
        </p:nvSpPr>
        <p:spPr/>
        <p:txBody>
          <a:bodyPr/>
          <a:lstStyle/>
          <a:p>
            <a:pPr>
              <a:buNone/>
            </a:pPr>
            <a:r>
              <a:rPr lang="de-DE" dirty="0"/>
              <a:t>	In addition the blood differential allows a pre-assessment of a possible infectious disorder. CRP, high vaginal and urethral swabs for culture and for STDs are mandatory tests in order to detect possible infections.</a:t>
            </a:r>
          </a:p>
          <a:p>
            <a:pPr>
              <a:buNone/>
            </a:pPr>
            <a:endParaRPr lang="de-DE" dirty="0"/>
          </a:p>
          <a:p>
            <a:pPr>
              <a:buNone/>
            </a:pPr>
            <a:r>
              <a:rPr lang="de-DE" dirty="0"/>
              <a:t>	Highly sensitive and specific STD detection is possible using PCR Panels</a:t>
            </a:r>
            <a:endParaRPr lang="en-US" dirty="0"/>
          </a:p>
          <a:p>
            <a:pPr>
              <a:buNone/>
            </a:pPr>
            <a:endParaRPr lang="en-US" dirty="0"/>
          </a:p>
        </p:txBody>
      </p:sp>
      <p:sp>
        <p:nvSpPr>
          <p:cNvPr id="4" name="Footer Placeholder 3"/>
          <p:cNvSpPr>
            <a:spLocks noGrp="1"/>
          </p:cNvSpPr>
          <p:nvPr>
            <p:ph type="ftr" sz="quarter" idx="11"/>
          </p:nvPr>
        </p:nvSpPr>
        <p:spPr/>
        <p:txBody>
          <a:bodyPr/>
          <a:lstStyle/>
          <a:p>
            <a:r>
              <a:rPr lang="en-US"/>
              <a:t>Freiburg Medical Laboratory, Dubai, ME LLC</a:t>
            </a:r>
          </a:p>
        </p:txBody>
      </p:sp>
      <p:graphicFrame>
        <p:nvGraphicFramePr>
          <p:cNvPr id="26626"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26701" name="Bitmap Image" r:id="rId3" imgW="3801006" imgH="3780952" progId="PBrush">
                  <p:embed/>
                </p:oleObj>
              </mc:Choice>
              <mc:Fallback>
                <p:oleObj name="Bitmap Image" r:id="rId3" imgW="3801006" imgH="37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252728"/>
          </a:xfrm>
        </p:spPr>
        <p:txBody>
          <a:bodyPr>
            <a:noAutofit/>
          </a:bodyPr>
          <a:lstStyle/>
          <a:p>
            <a:r>
              <a:rPr lang="de-DE" sz="3600" dirty="0"/>
              <a:t>Thyroid Gland - Autoimmune Disorders – Recurrent Miscarriages</a:t>
            </a:r>
            <a:endParaRPr lang="en-US" sz="3600" dirty="0"/>
          </a:p>
        </p:txBody>
      </p:sp>
      <p:sp>
        <p:nvSpPr>
          <p:cNvPr id="3" name="Content Placeholder 2"/>
          <p:cNvSpPr>
            <a:spLocks noGrp="1"/>
          </p:cNvSpPr>
          <p:nvPr>
            <p:ph idx="1"/>
          </p:nvPr>
        </p:nvSpPr>
        <p:spPr/>
        <p:txBody>
          <a:bodyPr>
            <a:normAutofit/>
          </a:bodyPr>
          <a:lstStyle/>
          <a:p>
            <a:pPr>
              <a:buNone/>
            </a:pPr>
            <a:r>
              <a:rPr lang="de-DE" dirty="0"/>
              <a:t>	Hashimoto Thyroiditis and Thyroid related disorders are frequent in the Arab World ( Al Shahrani et al., </a:t>
            </a:r>
            <a:r>
              <a:rPr lang="en-US" dirty="0"/>
              <a:t>The epidemiology of thyroid diseases in the Arab world: A systematic review, J Public Health </a:t>
            </a:r>
            <a:r>
              <a:rPr lang="en-US" dirty="0" err="1"/>
              <a:t>Epidem</a:t>
            </a:r>
            <a:r>
              <a:rPr lang="en-US" dirty="0"/>
              <a:t>, 2016)</a:t>
            </a:r>
          </a:p>
          <a:p>
            <a:pPr>
              <a:buNone/>
            </a:pPr>
            <a:endParaRPr lang="de-DE" dirty="0"/>
          </a:p>
          <a:p>
            <a:pPr>
              <a:buNone/>
            </a:pPr>
            <a:r>
              <a:rPr lang="de-DE" dirty="0"/>
              <a:t>	In order to exclude autoimmune processes, it is recommended to perform ANA screening and TPO antibody testing</a:t>
            </a:r>
          </a:p>
          <a:p>
            <a:pPr>
              <a:buNone/>
            </a:pPr>
            <a:endParaRPr lang="de-DE" dirty="0"/>
          </a:p>
          <a:p>
            <a:pPr>
              <a:buNone/>
            </a:pPr>
            <a:endParaRPr lang="en-US" dirty="0"/>
          </a:p>
          <a:p>
            <a:pPr>
              <a:buNone/>
            </a:pPr>
            <a:endParaRPr lang="en-US" dirty="0"/>
          </a:p>
        </p:txBody>
      </p:sp>
      <p:sp>
        <p:nvSpPr>
          <p:cNvPr id="4" name="Footer Placeholder 3"/>
          <p:cNvSpPr>
            <a:spLocks noGrp="1"/>
          </p:cNvSpPr>
          <p:nvPr>
            <p:ph type="ftr" sz="quarter" idx="11"/>
          </p:nvPr>
        </p:nvSpPr>
        <p:spPr/>
        <p:txBody>
          <a:bodyPr/>
          <a:lstStyle/>
          <a:p>
            <a:r>
              <a:rPr lang="en-US"/>
              <a:t>Freiburg Medical Laboratory, Dubai, ME LLC</a:t>
            </a:r>
          </a:p>
        </p:txBody>
      </p:sp>
      <p:graphicFrame>
        <p:nvGraphicFramePr>
          <p:cNvPr id="28674"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28750" name="Bitmap Image" r:id="rId3" imgW="3801006" imgH="3780952" progId="PBrush">
                  <p:embed/>
                </p:oleObj>
              </mc:Choice>
              <mc:Fallback>
                <p:oleObj name="Bitmap Image" r:id="rId3" imgW="3801006" imgH="37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42C7-704D-4B5A-9774-CA7C821E51FB}"/>
              </a:ext>
            </a:extLst>
          </p:cNvPr>
          <p:cNvSpPr>
            <a:spLocks noGrp="1"/>
          </p:cNvSpPr>
          <p:nvPr>
            <p:ph type="title"/>
          </p:nvPr>
        </p:nvSpPr>
        <p:spPr/>
        <p:txBody>
          <a:bodyPr/>
          <a:lstStyle/>
          <a:p>
            <a:r>
              <a:rPr lang="en-US" dirty="0"/>
              <a:t>STDs</a:t>
            </a:r>
          </a:p>
        </p:txBody>
      </p:sp>
      <p:sp>
        <p:nvSpPr>
          <p:cNvPr id="3" name="Content Placeholder 2">
            <a:extLst>
              <a:ext uri="{FF2B5EF4-FFF2-40B4-BE49-F238E27FC236}">
                <a16:creationId xmlns:a16="http://schemas.microsoft.com/office/drawing/2014/main" id="{663D1DEA-E344-484E-8D3A-065780907B49}"/>
              </a:ext>
            </a:extLst>
          </p:cNvPr>
          <p:cNvSpPr>
            <a:spLocks noGrp="1"/>
          </p:cNvSpPr>
          <p:nvPr>
            <p:ph idx="1"/>
          </p:nvPr>
        </p:nvSpPr>
        <p:spPr/>
        <p:txBody>
          <a:bodyPr/>
          <a:lstStyle/>
          <a:p>
            <a:pPr marL="118872" indent="0">
              <a:buNone/>
            </a:pPr>
            <a:r>
              <a:rPr lang="en-US" dirty="0"/>
              <a:t>By far the most frequent infections detected in our laboratory are:</a:t>
            </a:r>
          </a:p>
          <a:p>
            <a:pPr marL="118872" indent="0">
              <a:buNone/>
            </a:pPr>
            <a:endParaRPr lang="en-US" dirty="0"/>
          </a:p>
          <a:p>
            <a:r>
              <a:rPr lang="en-US" dirty="0" err="1"/>
              <a:t>Ureaplasma</a:t>
            </a:r>
            <a:r>
              <a:rPr lang="en-US" dirty="0"/>
              <a:t>/Mycoplasma and </a:t>
            </a:r>
            <a:r>
              <a:rPr lang="en-US" dirty="0" err="1"/>
              <a:t>Gardnerella</a:t>
            </a:r>
            <a:r>
              <a:rPr lang="en-US" dirty="0"/>
              <a:t> vaginalis</a:t>
            </a:r>
          </a:p>
          <a:p>
            <a:r>
              <a:rPr lang="en-US" dirty="0"/>
              <a:t>HPV – high risk</a:t>
            </a:r>
          </a:p>
          <a:p>
            <a:endParaRPr lang="en-US" dirty="0"/>
          </a:p>
        </p:txBody>
      </p:sp>
      <p:sp>
        <p:nvSpPr>
          <p:cNvPr id="4" name="Footer Placeholder 3">
            <a:extLst>
              <a:ext uri="{FF2B5EF4-FFF2-40B4-BE49-F238E27FC236}">
                <a16:creationId xmlns:a16="http://schemas.microsoft.com/office/drawing/2014/main" id="{5E3134AF-B436-40D4-9C08-0097BA6D6724}"/>
              </a:ext>
            </a:extLst>
          </p:cNvPr>
          <p:cNvSpPr>
            <a:spLocks noGrp="1"/>
          </p:cNvSpPr>
          <p:nvPr>
            <p:ph type="ftr" sz="quarter" idx="11"/>
          </p:nvPr>
        </p:nvSpPr>
        <p:spPr/>
        <p:txBody>
          <a:bodyPr/>
          <a:lstStyle/>
          <a:p>
            <a:r>
              <a:rPr lang="en-US"/>
              <a:t>Freiburg Medical Laboratory, Dubai, ME LLC</a:t>
            </a:r>
          </a:p>
        </p:txBody>
      </p:sp>
    </p:spTree>
    <p:extLst>
      <p:ext uri="{BB962C8B-B14F-4D97-AF65-F5344CB8AC3E}">
        <p14:creationId xmlns:p14="http://schemas.microsoft.com/office/powerpoint/2010/main" val="101044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Frequent Health Risk Factors in the UAE</a:t>
            </a:r>
          </a:p>
        </p:txBody>
      </p:sp>
      <p:sp>
        <p:nvSpPr>
          <p:cNvPr id="3" name="Content Placeholder 2"/>
          <p:cNvSpPr>
            <a:spLocks noGrp="1"/>
          </p:cNvSpPr>
          <p:nvPr>
            <p:ph idx="1"/>
          </p:nvPr>
        </p:nvSpPr>
        <p:spPr/>
        <p:txBody>
          <a:bodyPr>
            <a:normAutofit/>
          </a:bodyPr>
          <a:lstStyle/>
          <a:p>
            <a:r>
              <a:rPr lang="de-DE" dirty="0"/>
              <a:t>Vitamin D Deficiency</a:t>
            </a:r>
          </a:p>
          <a:p>
            <a:r>
              <a:rPr lang="de-DE" dirty="0"/>
              <a:t>Metabolic Syndrome </a:t>
            </a:r>
          </a:p>
          <a:p>
            <a:r>
              <a:rPr lang="de-DE" dirty="0"/>
              <a:t>Obesity</a:t>
            </a:r>
          </a:p>
          <a:p>
            <a:r>
              <a:rPr lang="de-DE" dirty="0"/>
              <a:t>Insulin Resistance and Diabetes</a:t>
            </a:r>
          </a:p>
          <a:p>
            <a:r>
              <a:rPr lang="de-DE" dirty="0"/>
              <a:t>Anemia </a:t>
            </a:r>
          </a:p>
          <a:p>
            <a:r>
              <a:rPr lang="de-DE" dirty="0"/>
              <a:t>Autoimmune Disorders</a:t>
            </a:r>
          </a:p>
          <a:p>
            <a:r>
              <a:rPr lang="de-DE" dirty="0"/>
              <a:t>Consanguinity and Recessive Disorders</a:t>
            </a:r>
          </a:p>
          <a:p>
            <a:r>
              <a:rPr lang="de-DE" dirty="0"/>
              <a:t>Hemoglobinopathies</a:t>
            </a:r>
          </a:p>
          <a:p>
            <a:r>
              <a:rPr lang="de-DE" dirty="0"/>
              <a:t>HPV and other STDs</a:t>
            </a:r>
            <a:endParaRPr lang="en-US" dirty="0"/>
          </a:p>
        </p:txBody>
      </p:sp>
      <p:sp>
        <p:nvSpPr>
          <p:cNvPr id="4" name="Footer Placeholder 3"/>
          <p:cNvSpPr>
            <a:spLocks noGrp="1"/>
          </p:cNvSpPr>
          <p:nvPr>
            <p:ph type="ftr" sz="quarter" idx="11"/>
          </p:nvPr>
        </p:nvSpPr>
        <p:spPr/>
        <p:txBody>
          <a:bodyPr/>
          <a:lstStyle/>
          <a:p>
            <a:r>
              <a:rPr lang="en-US"/>
              <a:t>Freiburg Medical Laboratory, Dubai, ME LLC</a:t>
            </a:r>
          </a:p>
        </p:txBody>
      </p:sp>
      <p:graphicFrame>
        <p:nvGraphicFramePr>
          <p:cNvPr id="18434"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18510" name="Bitmap Image" r:id="rId3" imgW="3801006" imgH="3780952" progId="PBrush">
                  <p:embed/>
                </p:oleObj>
              </mc:Choice>
              <mc:Fallback>
                <p:oleObj name="Bitmap Image" r:id="rId3" imgW="3801006" imgH="37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15C9F-0999-40E5-B4D7-187A4215DAE8}"/>
              </a:ext>
            </a:extLst>
          </p:cNvPr>
          <p:cNvSpPr>
            <a:spLocks noGrp="1"/>
          </p:cNvSpPr>
          <p:nvPr>
            <p:ph type="title"/>
          </p:nvPr>
        </p:nvSpPr>
        <p:spPr/>
        <p:txBody>
          <a:bodyPr/>
          <a:lstStyle/>
          <a:p>
            <a:r>
              <a:rPr lang="en-US" dirty="0"/>
              <a:t>HPV……controversial</a:t>
            </a:r>
          </a:p>
        </p:txBody>
      </p:sp>
      <p:sp>
        <p:nvSpPr>
          <p:cNvPr id="3" name="Content Placeholder 2">
            <a:extLst>
              <a:ext uri="{FF2B5EF4-FFF2-40B4-BE49-F238E27FC236}">
                <a16:creationId xmlns:a16="http://schemas.microsoft.com/office/drawing/2014/main" id="{652E90A0-4C62-458B-BF12-F4961D7B87EB}"/>
              </a:ext>
            </a:extLst>
          </p:cNvPr>
          <p:cNvSpPr>
            <a:spLocks noGrp="1"/>
          </p:cNvSpPr>
          <p:nvPr>
            <p:ph idx="1"/>
          </p:nvPr>
        </p:nvSpPr>
        <p:spPr/>
        <p:txBody>
          <a:bodyPr>
            <a:normAutofit fontScale="70000" lnSpcReduction="20000"/>
          </a:bodyPr>
          <a:lstStyle/>
          <a:p>
            <a:r>
              <a:rPr lang="en-US" dirty="0"/>
              <a:t>It is widely accepted that sexually transmitted infections such as Chlamydia trachomatis, Neisseria gonorrhoeae, and Treponema pallidum can lead to alterations in fertility or even infertility. </a:t>
            </a:r>
          </a:p>
          <a:p>
            <a:r>
              <a:rPr lang="en-US" dirty="0"/>
              <a:t>Reproductive alterations have also been associated with sexually transmitted viruses, including HIV, cytomegalovirus, and herpes simplex virus. </a:t>
            </a:r>
          </a:p>
          <a:p>
            <a:r>
              <a:rPr lang="en-US" dirty="0"/>
              <a:t>Recent data have also suggested HPV as a fertility-altering agent. HPV infections can induce two different pathways: an infectious virion-producing pathway and a noninfectious cancer-producing pathway. Evidence suggests that the former pathway may be involved in fertility alteration.</a:t>
            </a:r>
          </a:p>
          <a:p>
            <a:r>
              <a:rPr lang="en-US" dirty="0"/>
              <a:t> However, the role of HPV as a direct cause of infertility remains uncertain.</a:t>
            </a:r>
          </a:p>
          <a:p>
            <a:r>
              <a:rPr lang="en-US" dirty="0"/>
              <a:t>Pereira et al. 2015, J </a:t>
            </a:r>
            <a:r>
              <a:rPr lang="en-US" dirty="0" err="1"/>
              <a:t>Pathog</a:t>
            </a:r>
            <a:r>
              <a:rPr lang="en-US" dirty="0"/>
              <a:t>.</a:t>
            </a:r>
          </a:p>
        </p:txBody>
      </p:sp>
      <p:sp>
        <p:nvSpPr>
          <p:cNvPr id="4" name="Footer Placeholder 3">
            <a:extLst>
              <a:ext uri="{FF2B5EF4-FFF2-40B4-BE49-F238E27FC236}">
                <a16:creationId xmlns:a16="http://schemas.microsoft.com/office/drawing/2014/main" id="{1B24A919-99D3-4A4D-BAA8-FD936DFF583A}"/>
              </a:ext>
            </a:extLst>
          </p:cNvPr>
          <p:cNvSpPr>
            <a:spLocks noGrp="1"/>
          </p:cNvSpPr>
          <p:nvPr>
            <p:ph type="ftr" sz="quarter" idx="11"/>
          </p:nvPr>
        </p:nvSpPr>
        <p:spPr/>
        <p:txBody>
          <a:bodyPr/>
          <a:lstStyle/>
          <a:p>
            <a:r>
              <a:rPr lang="en-US"/>
              <a:t>Freiburg Medical Laboratory, Dubai, ME LLC</a:t>
            </a:r>
          </a:p>
        </p:txBody>
      </p:sp>
    </p:spTree>
    <p:extLst>
      <p:ext uri="{BB962C8B-B14F-4D97-AF65-F5344CB8AC3E}">
        <p14:creationId xmlns:p14="http://schemas.microsoft.com/office/powerpoint/2010/main" val="390574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36BF-63B7-4868-96D5-4C5045CFF535}"/>
              </a:ext>
            </a:extLst>
          </p:cNvPr>
          <p:cNvSpPr>
            <a:spLocks noGrp="1"/>
          </p:cNvSpPr>
          <p:nvPr>
            <p:ph type="title"/>
          </p:nvPr>
        </p:nvSpPr>
        <p:spPr/>
        <p:txBody>
          <a:bodyPr>
            <a:normAutofit fontScale="90000"/>
          </a:bodyPr>
          <a:lstStyle/>
          <a:p>
            <a:br>
              <a:rPr lang="de-DE" dirty="0"/>
            </a:br>
            <a:r>
              <a:rPr lang="de-DE" dirty="0"/>
              <a:t>Consanguinity and Recessive Disorders</a:t>
            </a:r>
            <a:br>
              <a:rPr lang="de-DE" dirty="0"/>
            </a:br>
            <a:endParaRPr lang="en-US" dirty="0"/>
          </a:p>
        </p:txBody>
      </p:sp>
      <p:sp>
        <p:nvSpPr>
          <p:cNvPr id="3" name="Content Placeholder 2">
            <a:extLst>
              <a:ext uri="{FF2B5EF4-FFF2-40B4-BE49-F238E27FC236}">
                <a16:creationId xmlns:a16="http://schemas.microsoft.com/office/drawing/2014/main" id="{438BB495-F09E-4C3B-9B5D-2622B7F6A5AB}"/>
              </a:ext>
            </a:extLst>
          </p:cNvPr>
          <p:cNvSpPr>
            <a:spLocks noGrp="1"/>
          </p:cNvSpPr>
          <p:nvPr>
            <p:ph idx="1"/>
          </p:nvPr>
        </p:nvSpPr>
        <p:spPr/>
        <p:txBody>
          <a:bodyPr/>
          <a:lstStyle/>
          <a:p>
            <a:r>
              <a:rPr lang="en-US" dirty="0" err="1"/>
              <a:t>PreconGEN</a:t>
            </a:r>
            <a:r>
              <a:rPr lang="en-US" dirty="0"/>
              <a:t> – 176 genes, common disorders for pre-marital screening – heterozygosity screening (carrier screening)</a:t>
            </a:r>
          </a:p>
          <a:p>
            <a:endParaRPr lang="en-US" dirty="0"/>
          </a:p>
          <a:p>
            <a:r>
              <a:rPr lang="en-US" dirty="0"/>
              <a:t>WES - for symptomatic patients with an unclear disorder </a:t>
            </a:r>
          </a:p>
        </p:txBody>
      </p:sp>
      <p:sp>
        <p:nvSpPr>
          <p:cNvPr id="4" name="Footer Placeholder 3">
            <a:extLst>
              <a:ext uri="{FF2B5EF4-FFF2-40B4-BE49-F238E27FC236}">
                <a16:creationId xmlns:a16="http://schemas.microsoft.com/office/drawing/2014/main" id="{D452E5B2-B48C-46AC-A74D-7AF54BF634A9}"/>
              </a:ext>
            </a:extLst>
          </p:cNvPr>
          <p:cNvSpPr>
            <a:spLocks noGrp="1"/>
          </p:cNvSpPr>
          <p:nvPr>
            <p:ph type="ftr" sz="quarter" idx="11"/>
          </p:nvPr>
        </p:nvSpPr>
        <p:spPr/>
        <p:txBody>
          <a:bodyPr/>
          <a:lstStyle/>
          <a:p>
            <a:r>
              <a:rPr lang="en-US"/>
              <a:t>Freiburg Medical Laboratory, Dubai, ME LLC</a:t>
            </a:r>
          </a:p>
        </p:txBody>
      </p:sp>
    </p:spTree>
    <p:extLst>
      <p:ext uri="{BB962C8B-B14F-4D97-AF65-F5344CB8AC3E}">
        <p14:creationId xmlns:p14="http://schemas.microsoft.com/office/powerpoint/2010/main" val="158391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There are major health risk factors in the UAE which can be easily identified in the clinical laboratory. </a:t>
            </a:r>
          </a:p>
          <a:p>
            <a:r>
              <a:rPr lang="en-US" dirty="0"/>
              <a:t>In this context, the laboratory can support the Clinicians in unclear cases of subfertility/infertility/reproductive failure.</a:t>
            </a:r>
          </a:p>
          <a:p>
            <a:pPr marL="118872" indent="0">
              <a:buNone/>
            </a:pPr>
            <a:endParaRPr lang="en-US" dirty="0"/>
          </a:p>
          <a:p>
            <a:pPr>
              <a:buNone/>
            </a:pPr>
            <a:endParaRPr lang="en-US" dirty="0"/>
          </a:p>
          <a:p>
            <a:pPr>
              <a:buNone/>
            </a:pPr>
            <a:endParaRPr lang="en-US" dirty="0"/>
          </a:p>
        </p:txBody>
      </p:sp>
      <p:sp>
        <p:nvSpPr>
          <p:cNvPr id="4" name="Footer Placeholder 3"/>
          <p:cNvSpPr>
            <a:spLocks noGrp="1"/>
          </p:cNvSpPr>
          <p:nvPr>
            <p:ph type="ftr" sz="quarter" idx="11"/>
          </p:nvPr>
        </p:nvSpPr>
        <p:spPr/>
        <p:txBody>
          <a:bodyPr/>
          <a:lstStyle/>
          <a:p>
            <a:r>
              <a:rPr lang="en-US"/>
              <a:t>Freiburg Medical Laboratory, Dubai, ME LLC</a:t>
            </a:r>
          </a:p>
        </p:txBody>
      </p:sp>
      <p:graphicFrame>
        <p:nvGraphicFramePr>
          <p:cNvPr id="37890"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37965" name="Bitmap Image" r:id="rId3" imgW="3801006" imgH="3780952" progId="PBrush">
                  <p:embed/>
                </p:oleObj>
              </mc:Choice>
              <mc:Fallback>
                <p:oleObj name="Bitmap Image" r:id="rId3" imgW="3801006" imgH="37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Freiburg Medical Laboratory, Dubai, ME LLC</a:t>
            </a:r>
          </a:p>
        </p:txBody>
      </p:sp>
      <p:pic>
        <p:nvPicPr>
          <p:cNvPr id="17410" name="Picture 2" descr="http://www.afrobella.com/wp-content/uploads/2011/07/thank-you.jpg"/>
          <p:cNvPicPr>
            <a:picLocks noChangeAspect="1" noChangeArrowheads="1"/>
          </p:cNvPicPr>
          <p:nvPr/>
        </p:nvPicPr>
        <p:blipFill>
          <a:blip r:embed="rId3" cstate="print"/>
          <a:srcRect/>
          <a:stretch>
            <a:fillRect/>
          </a:stretch>
        </p:blipFill>
        <p:spPr bwMode="auto">
          <a:xfrm>
            <a:off x="2057400" y="1828800"/>
            <a:ext cx="4953000" cy="3295650"/>
          </a:xfrm>
          <a:prstGeom prst="rect">
            <a:avLst/>
          </a:prstGeom>
          <a:noFill/>
        </p:spPr>
      </p:pic>
      <p:graphicFrame>
        <p:nvGraphicFramePr>
          <p:cNvPr id="33794"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33869" name="Bitmap Image" r:id="rId4" imgW="3801006" imgH="3780952" progId="PBrush">
                  <p:embed/>
                </p:oleObj>
              </mc:Choice>
              <mc:Fallback>
                <p:oleObj name="Bitmap Image" r:id="rId4" imgW="3801006" imgH="3780952"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52728"/>
          </a:xfrm>
        </p:spPr>
        <p:txBody>
          <a:bodyPr>
            <a:normAutofit fontScale="90000"/>
          </a:bodyPr>
          <a:lstStyle/>
          <a:p>
            <a:br>
              <a:rPr lang="en-US" sz="2000" dirty="0"/>
            </a:br>
            <a:br>
              <a:rPr lang="en-US" sz="2000" dirty="0"/>
            </a:br>
            <a:br>
              <a:rPr lang="en-US" dirty="0"/>
            </a:br>
            <a:endParaRPr lang="en-US" dirty="0"/>
          </a:p>
        </p:txBody>
      </p:sp>
      <p:sp>
        <p:nvSpPr>
          <p:cNvPr id="3" name="Content Placeholder 2"/>
          <p:cNvSpPr>
            <a:spLocks noGrp="1"/>
          </p:cNvSpPr>
          <p:nvPr>
            <p:ph idx="1"/>
          </p:nvPr>
        </p:nvSpPr>
        <p:spPr/>
        <p:txBody>
          <a:bodyPr>
            <a:normAutofit/>
          </a:bodyPr>
          <a:lstStyle/>
          <a:p>
            <a:r>
              <a:rPr lang="en-US" dirty="0"/>
              <a:t>Lifestyle and nutrition are major factors for obesity and diabetes</a:t>
            </a:r>
          </a:p>
          <a:p>
            <a:r>
              <a:rPr lang="en-US" dirty="0"/>
              <a:t> Malnutrition despite overweight, might play an underestimated role in subfertility. </a:t>
            </a:r>
          </a:p>
          <a:p>
            <a:r>
              <a:rPr lang="en-US" dirty="0"/>
              <a:t>There is a known relationship between body weight and reproductive hormones. </a:t>
            </a:r>
          </a:p>
          <a:p>
            <a:r>
              <a:rPr lang="en-US" dirty="0"/>
              <a:t>For example, obesity is associated with increased sperm DNA damage (</a:t>
            </a:r>
            <a:r>
              <a:rPr lang="en-US" dirty="0" err="1"/>
              <a:t>Chavarro</a:t>
            </a:r>
            <a:r>
              <a:rPr lang="en-US" dirty="0"/>
              <a:t> et al., 2010). </a:t>
            </a:r>
          </a:p>
          <a:p>
            <a:pPr>
              <a:buNone/>
            </a:pPr>
            <a:endParaRPr lang="en-US" dirty="0"/>
          </a:p>
        </p:txBody>
      </p:sp>
      <p:sp>
        <p:nvSpPr>
          <p:cNvPr id="4" name="Footer Placeholder 3"/>
          <p:cNvSpPr>
            <a:spLocks noGrp="1"/>
          </p:cNvSpPr>
          <p:nvPr>
            <p:ph type="ftr" sz="quarter" idx="11"/>
          </p:nvPr>
        </p:nvSpPr>
        <p:spPr/>
        <p:txBody>
          <a:bodyPr/>
          <a:lstStyle/>
          <a:p>
            <a:r>
              <a:rPr lang="en-US"/>
              <a:t>Freiburg Medical Laboratory, Dubai, ME LLC</a:t>
            </a:r>
          </a:p>
        </p:txBody>
      </p:sp>
      <p:graphicFrame>
        <p:nvGraphicFramePr>
          <p:cNvPr id="30722"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30797" name="Bitmap Image" r:id="rId3" imgW="3801006" imgH="3780952" progId="PBrush">
                  <p:embed/>
                </p:oleObj>
              </mc:Choice>
              <mc:Fallback>
                <p:oleObj name="Bitmap Image" r:id="rId3" imgW="3801006" imgH="37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381000" y="228600"/>
            <a:ext cx="8610600" cy="769441"/>
          </a:xfrm>
          <a:prstGeom prst="rect">
            <a:avLst/>
          </a:prstGeom>
        </p:spPr>
        <p:txBody>
          <a:bodyPr wrap="square">
            <a:spAutoFit/>
          </a:bodyPr>
          <a:lstStyle/>
          <a:p>
            <a:r>
              <a:rPr lang="en-US" sz="4400" b="1" dirty="0">
                <a:solidFill>
                  <a:schemeClr val="bg2">
                    <a:lumMod val="60000"/>
                    <a:lumOff val="40000"/>
                  </a:schemeClr>
                </a:solidFill>
              </a:rPr>
              <a:t>Lifestyle and Nutrition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EC4F-C216-41A1-86D7-AA4558BB2DE7}"/>
              </a:ext>
            </a:extLst>
          </p:cNvPr>
          <p:cNvSpPr>
            <a:spLocks noGrp="1"/>
          </p:cNvSpPr>
          <p:nvPr>
            <p:ph type="title"/>
          </p:nvPr>
        </p:nvSpPr>
        <p:spPr/>
        <p:txBody>
          <a:bodyPr/>
          <a:lstStyle/>
          <a:p>
            <a:r>
              <a:rPr lang="en-US" dirty="0"/>
              <a:t>Obesity - Impact</a:t>
            </a:r>
          </a:p>
        </p:txBody>
      </p:sp>
      <p:pic>
        <p:nvPicPr>
          <p:cNvPr id="5" name="Content Placeholder 4">
            <a:extLst>
              <a:ext uri="{FF2B5EF4-FFF2-40B4-BE49-F238E27FC236}">
                <a16:creationId xmlns:a16="http://schemas.microsoft.com/office/drawing/2014/main" id="{8EEBAF79-B9C8-4DD3-8D40-A714FA06D992}"/>
              </a:ext>
            </a:extLst>
          </p:cNvPr>
          <p:cNvPicPr>
            <a:picLocks noGrp="1" noChangeAspect="1"/>
          </p:cNvPicPr>
          <p:nvPr>
            <p:ph idx="1"/>
          </p:nvPr>
        </p:nvPicPr>
        <p:blipFill>
          <a:blip r:embed="rId2"/>
          <a:stretch>
            <a:fillRect/>
          </a:stretch>
        </p:blipFill>
        <p:spPr>
          <a:xfrm>
            <a:off x="1952625" y="1887537"/>
            <a:ext cx="5238750" cy="4400550"/>
          </a:xfrm>
          <a:prstGeom prst="rect">
            <a:avLst/>
          </a:prstGeom>
        </p:spPr>
      </p:pic>
      <p:sp>
        <p:nvSpPr>
          <p:cNvPr id="4" name="Footer Placeholder 3">
            <a:extLst>
              <a:ext uri="{FF2B5EF4-FFF2-40B4-BE49-F238E27FC236}">
                <a16:creationId xmlns:a16="http://schemas.microsoft.com/office/drawing/2014/main" id="{893F98ED-2525-455D-9950-F8AD7AA16A20}"/>
              </a:ext>
            </a:extLst>
          </p:cNvPr>
          <p:cNvSpPr>
            <a:spLocks noGrp="1"/>
          </p:cNvSpPr>
          <p:nvPr>
            <p:ph type="ftr" sz="quarter" idx="11"/>
          </p:nvPr>
        </p:nvSpPr>
        <p:spPr/>
        <p:txBody>
          <a:bodyPr/>
          <a:lstStyle/>
          <a:p>
            <a:r>
              <a:rPr lang="en-US"/>
              <a:t>Freiburg Medical Laboratory, Dubai, ME LLC</a:t>
            </a:r>
          </a:p>
        </p:txBody>
      </p:sp>
    </p:spTree>
    <p:extLst>
      <p:ext uri="{BB962C8B-B14F-4D97-AF65-F5344CB8AC3E}">
        <p14:creationId xmlns:p14="http://schemas.microsoft.com/office/powerpoint/2010/main" val="86248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Subfertility</a:t>
            </a:r>
            <a:r>
              <a:rPr lang="en-US" dirty="0"/>
              <a:t>/Reproductive Failures</a:t>
            </a:r>
          </a:p>
        </p:txBody>
      </p:sp>
      <p:sp>
        <p:nvSpPr>
          <p:cNvPr id="3" name="Content Placeholder 2"/>
          <p:cNvSpPr>
            <a:spLocks noGrp="1"/>
          </p:cNvSpPr>
          <p:nvPr>
            <p:ph idx="1"/>
          </p:nvPr>
        </p:nvSpPr>
        <p:spPr/>
        <p:txBody>
          <a:bodyPr>
            <a:normAutofit lnSpcReduction="10000"/>
          </a:bodyPr>
          <a:lstStyle/>
          <a:p>
            <a:r>
              <a:rPr lang="de-DE" dirty="0"/>
              <a:t>Around 15%  of couples experience 'subfertility' during the first year of intercourse. </a:t>
            </a:r>
          </a:p>
          <a:p>
            <a:r>
              <a:rPr lang="de-DE" dirty="0"/>
              <a:t>In addition, reproductive failures such as implantation failures and repeated miscarriages, but also malformation and fetal growth restriction must be considered.</a:t>
            </a:r>
          </a:p>
          <a:p>
            <a:r>
              <a:rPr lang="de-DE" dirty="0"/>
              <a:t>Evidence based laboratory diagnostics are needed to support successful outcomes in these couples.  </a:t>
            </a:r>
            <a:endParaRPr lang="en-US" dirty="0"/>
          </a:p>
          <a:p>
            <a:pPr>
              <a:buNone/>
            </a:pPr>
            <a:endParaRPr lang="en-US" dirty="0"/>
          </a:p>
        </p:txBody>
      </p:sp>
      <p:sp>
        <p:nvSpPr>
          <p:cNvPr id="4" name="Footer Placeholder 3"/>
          <p:cNvSpPr>
            <a:spLocks noGrp="1"/>
          </p:cNvSpPr>
          <p:nvPr>
            <p:ph type="ftr" sz="quarter" idx="11"/>
          </p:nvPr>
        </p:nvSpPr>
        <p:spPr/>
        <p:txBody>
          <a:bodyPr/>
          <a:lstStyle/>
          <a:p>
            <a:r>
              <a:rPr lang="en-US"/>
              <a:t>Freiburg Medical Laboratory, Dubai, ME LLC</a:t>
            </a:r>
          </a:p>
        </p:txBody>
      </p:sp>
      <p:graphicFrame>
        <p:nvGraphicFramePr>
          <p:cNvPr id="16386"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16461" name="Bitmap Image" r:id="rId3" imgW="3801006" imgH="3780952" progId="PBrush">
                  <p:embed/>
                </p:oleObj>
              </mc:Choice>
              <mc:Fallback>
                <p:oleObj name="Bitmap Image" r:id="rId3" imgW="3801006" imgH="37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496B-9992-456D-9A22-CDEACE21A1AF}"/>
              </a:ext>
            </a:extLst>
          </p:cNvPr>
          <p:cNvSpPr>
            <a:spLocks noGrp="1"/>
          </p:cNvSpPr>
          <p:nvPr>
            <p:ph type="title"/>
          </p:nvPr>
        </p:nvSpPr>
        <p:spPr/>
        <p:txBody>
          <a:bodyPr>
            <a:noAutofit/>
          </a:bodyPr>
          <a:lstStyle/>
          <a:p>
            <a:pPr fontAlgn="t"/>
            <a:br>
              <a:rPr lang="en-US" sz="1800" dirty="0">
                <a:solidFill>
                  <a:schemeClr val="tx1"/>
                </a:solidFill>
              </a:rPr>
            </a:br>
            <a:r>
              <a:rPr lang="en-US" sz="1800" dirty="0" err="1">
                <a:solidFill>
                  <a:schemeClr val="bg2">
                    <a:lumMod val="40000"/>
                    <a:lumOff val="60000"/>
                  </a:schemeClr>
                </a:solidFill>
              </a:rPr>
              <a:t>Indu</a:t>
            </a:r>
            <a:r>
              <a:rPr lang="en-US" sz="1800" dirty="0">
                <a:solidFill>
                  <a:schemeClr val="bg2">
                    <a:lumMod val="40000"/>
                    <a:lumOff val="60000"/>
                  </a:schemeClr>
                </a:solidFill>
              </a:rPr>
              <a:t> Lata et al. J Hum </a:t>
            </a:r>
            <a:r>
              <a:rPr lang="en-US" sz="1800" dirty="0" err="1">
                <a:solidFill>
                  <a:schemeClr val="bg2">
                    <a:lumMod val="40000"/>
                    <a:lumOff val="60000"/>
                  </a:schemeClr>
                </a:solidFill>
              </a:rPr>
              <a:t>Reprod</a:t>
            </a:r>
            <a:r>
              <a:rPr lang="en-US" sz="1800" dirty="0">
                <a:solidFill>
                  <a:schemeClr val="bg2">
                    <a:lumMod val="40000"/>
                    <a:lumOff val="60000"/>
                  </a:schemeClr>
                </a:solidFill>
              </a:rPr>
              <a:t> Sci2017 Apr-Jun; 10(2): 86–90.</a:t>
            </a:r>
            <a:br>
              <a:rPr lang="en-US" sz="1800" dirty="0">
                <a:solidFill>
                  <a:schemeClr val="bg2">
                    <a:lumMod val="40000"/>
                    <a:lumOff val="60000"/>
                  </a:schemeClr>
                </a:solidFill>
              </a:rPr>
            </a:br>
            <a:r>
              <a:rPr lang="en-US" sz="1800" dirty="0">
                <a:solidFill>
                  <a:schemeClr val="bg2">
                    <a:lumMod val="40000"/>
                    <a:lumOff val="60000"/>
                  </a:schemeClr>
                </a:solidFill>
              </a:rPr>
              <a:t>To Study the Vitamin D Levels in Infertile Females and Correlation of Vitamin D Deficiency with AMH Levels in Comparison to Fertile Females</a:t>
            </a:r>
            <a:br>
              <a:rPr lang="en-US" sz="1800" dirty="0">
                <a:solidFill>
                  <a:schemeClr val="bg2">
                    <a:lumMod val="40000"/>
                    <a:lumOff val="60000"/>
                  </a:schemeClr>
                </a:solidFill>
              </a:rPr>
            </a:br>
            <a:br>
              <a:rPr lang="en-US" sz="1800" dirty="0">
                <a:solidFill>
                  <a:schemeClr val="bg2">
                    <a:lumMod val="40000"/>
                    <a:lumOff val="60000"/>
                  </a:schemeClr>
                </a:solidFill>
              </a:rPr>
            </a:br>
            <a:r>
              <a:rPr lang="en-US" sz="1800" dirty="0" err="1">
                <a:solidFill>
                  <a:schemeClr val="bg2">
                    <a:lumMod val="40000"/>
                    <a:lumOff val="60000"/>
                  </a:schemeClr>
                </a:solidFill>
              </a:rPr>
              <a:t>Bosdou</a:t>
            </a:r>
            <a:r>
              <a:rPr lang="en-US" sz="1800" dirty="0">
                <a:solidFill>
                  <a:schemeClr val="bg2">
                    <a:lumMod val="40000"/>
                    <a:lumOff val="60000"/>
                  </a:schemeClr>
                </a:solidFill>
              </a:rPr>
              <a:t> J, 2016 Fertility and Sterility</a:t>
            </a:r>
            <a:br>
              <a:rPr lang="en-US" sz="1800" dirty="0">
                <a:solidFill>
                  <a:schemeClr val="tx1"/>
                </a:solidFill>
              </a:rPr>
            </a:br>
            <a:br>
              <a:rPr lang="en-US" sz="1800" b="0" dirty="0">
                <a:solidFill>
                  <a:schemeClr val="tx1"/>
                </a:solidFill>
              </a:rPr>
            </a:br>
            <a:endParaRPr lang="en-US" sz="1800" dirty="0">
              <a:solidFill>
                <a:schemeClr val="tx1"/>
              </a:solidFill>
            </a:endParaRPr>
          </a:p>
        </p:txBody>
      </p:sp>
      <p:pic>
        <p:nvPicPr>
          <p:cNvPr id="5" name="Content Placeholder 4">
            <a:extLst>
              <a:ext uri="{FF2B5EF4-FFF2-40B4-BE49-F238E27FC236}">
                <a16:creationId xmlns:a16="http://schemas.microsoft.com/office/drawing/2014/main" id="{A03B77E7-66D8-4190-B59F-6D29902B5BCC}"/>
              </a:ext>
            </a:extLst>
          </p:cNvPr>
          <p:cNvPicPr>
            <a:picLocks noGrp="1" noChangeAspect="1"/>
          </p:cNvPicPr>
          <p:nvPr>
            <p:ph idx="1"/>
          </p:nvPr>
        </p:nvPicPr>
        <p:blipFill>
          <a:blip r:embed="rId2"/>
          <a:stretch>
            <a:fillRect/>
          </a:stretch>
        </p:blipFill>
        <p:spPr>
          <a:xfrm>
            <a:off x="762000" y="2133600"/>
            <a:ext cx="7620000" cy="1457325"/>
          </a:xfrm>
          <a:prstGeom prst="rect">
            <a:avLst/>
          </a:prstGeom>
        </p:spPr>
      </p:pic>
      <p:sp>
        <p:nvSpPr>
          <p:cNvPr id="4" name="Footer Placeholder 3">
            <a:extLst>
              <a:ext uri="{FF2B5EF4-FFF2-40B4-BE49-F238E27FC236}">
                <a16:creationId xmlns:a16="http://schemas.microsoft.com/office/drawing/2014/main" id="{A5B0822D-320F-4CCC-8230-B1EDC3A23AC1}"/>
              </a:ext>
            </a:extLst>
          </p:cNvPr>
          <p:cNvSpPr>
            <a:spLocks noGrp="1"/>
          </p:cNvSpPr>
          <p:nvPr>
            <p:ph type="ftr" sz="quarter" idx="11"/>
          </p:nvPr>
        </p:nvSpPr>
        <p:spPr/>
        <p:txBody>
          <a:bodyPr/>
          <a:lstStyle/>
          <a:p>
            <a:r>
              <a:rPr lang="en-US"/>
              <a:t>Freiburg Medical Laboratory, Dubai, ME LLC</a:t>
            </a:r>
          </a:p>
        </p:txBody>
      </p:sp>
      <p:sp>
        <p:nvSpPr>
          <p:cNvPr id="6" name="Rectangle 5">
            <a:extLst>
              <a:ext uri="{FF2B5EF4-FFF2-40B4-BE49-F238E27FC236}">
                <a16:creationId xmlns:a16="http://schemas.microsoft.com/office/drawing/2014/main" id="{65C5185A-9907-4757-9393-DDA3E5C95949}"/>
              </a:ext>
            </a:extLst>
          </p:cNvPr>
          <p:cNvSpPr/>
          <p:nvPr/>
        </p:nvSpPr>
        <p:spPr>
          <a:xfrm>
            <a:off x="755904" y="3810000"/>
            <a:ext cx="7620000" cy="1754326"/>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prevalence of VDD was 64.28% in infertile women groups. There was no correlation found between VDD and AMH levels in both the infertile and fertile women groups. The rate of VDD among women with impaired fertility is alarming. Prospective further studies are pressingly needed to confirm a causal relationship and to investigate the potential therapeutic benefits of vitamin D supplementation in this population.</a:t>
            </a:r>
          </a:p>
        </p:txBody>
      </p:sp>
    </p:spTree>
    <p:extLst>
      <p:ext uri="{BB962C8B-B14F-4D97-AF65-F5344CB8AC3E}">
        <p14:creationId xmlns:p14="http://schemas.microsoft.com/office/powerpoint/2010/main" val="427625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BEB3-9EBA-4829-BE4E-43DF4F869548}"/>
              </a:ext>
            </a:extLst>
          </p:cNvPr>
          <p:cNvSpPr>
            <a:spLocks noGrp="1"/>
          </p:cNvSpPr>
          <p:nvPr>
            <p:ph type="title"/>
          </p:nvPr>
        </p:nvSpPr>
        <p:spPr/>
        <p:txBody>
          <a:bodyPr/>
          <a:lstStyle/>
          <a:p>
            <a:r>
              <a:rPr lang="en-US" dirty="0"/>
              <a:t>Metabolic Syndrome - HOMA</a:t>
            </a:r>
          </a:p>
        </p:txBody>
      </p:sp>
      <p:sp>
        <p:nvSpPr>
          <p:cNvPr id="4" name="Footer Placeholder 3">
            <a:extLst>
              <a:ext uri="{FF2B5EF4-FFF2-40B4-BE49-F238E27FC236}">
                <a16:creationId xmlns:a16="http://schemas.microsoft.com/office/drawing/2014/main" id="{E548DFFD-A86C-41C1-87E1-FA4971098137}"/>
              </a:ext>
            </a:extLst>
          </p:cNvPr>
          <p:cNvSpPr>
            <a:spLocks noGrp="1"/>
          </p:cNvSpPr>
          <p:nvPr>
            <p:ph type="ftr" sz="quarter" idx="11"/>
          </p:nvPr>
        </p:nvSpPr>
        <p:spPr/>
        <p:txBody>
          <a:bodyPr/>
          <a:lstStyle/>
          <a:p>
            <a:r>
              <a:rPr lang="en-US"/>
              <a:t>Freiburg Medical Laboratory, Dubai, ME LLC</a:t>
            </a:r>
          </a:p>
        </p:txBody>
      </p:sp>
      <p:pic>
        <p:nvPicPr>
          <p:cNvPr id="44034" name="Picture 2" descr="Image result for metabolic syndrome worldwide">
            <a:extLst>
              <a:ext uri="{FF2B5EF4-FFF2-40B4-BE49-F238E27FC236}">
                <a16:creationId xmlns:a16="http://schemas.microsoft.com/office/drawing/2014/main" id="{50221C66-38A1-4112-949B-44860A4587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408176"/>
            <a:ext cx="5521271" cy="4145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C5F55AF-98A5-4332-BEB8-231AD6F9EA6D}"/>
              </a:ext>
            </a:extLst>
          </p:cNvPr>
          <p:cNvPicPr>
            <a:picLocks noChangeAspect="1"/>
          </p:cNvPicPr>
          <p:nvPr/>
        </p:nvPicPr>
        <p:blipFill>
          <a:blip r:embed="rId3"/>
          <a:stretch>
            <a:fillRect/>
          </a:stretch>
        </p:blipFill>
        <p:spPr>
          <a:xfrm>
            <a:off x="2274686" y="4580382"/>
            <a:ext cx="4172298" cy="2228850"/>
          </a:xfrm>
          <a:prstGeom prst="rect">
            <a:avLst/>
          </a:prstGeom>
        </p:spPr>
      </p:pic>
    </p:spTree>
    <p:extLst>
      <p:ext uri="{BB962C8B-B14F-4D97-AF65-F5344CB8AC3E}">
        <p14:creationId xmlns:p14="http://schemas.microsoft.com/office/powerpoint/2010/main" val="418422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5897-CEEA-4F10-A50C-1E6E0287631E}"/>
              </a:ext>
            </a:extLst>
          </p:cNvPr>
          <p:cNvSpPr>
            <a:spLocks noGrp="1"/>
          </p:cNvSpPr>
          <p:nvPr>
            <p:ph type="title"/>
          </p:nvPr>
        </p:nvSpPr>
        <p:spPr/>
        <p:txBody>
          <a:bodyPr/>
          <a:lstStyle/>
          <a:p>
            <a:r>
              <a:rPr lang="en-US" dirty="0"/>
              <a:t>Diabetes on the Rise / HbA1c!</a:t>
            </a:r>
          </a:p>
        </p:txBody>
      </p:sp>
      <p:sp>
        <p:nvSpPr>
          <p:cNvPr id="4" name="Footer Placeholder 3">
            <a:extLst>
              <a:ext uri="{FF2B5EF4-FFF2-40B4-BE49-F238E27FC236}">
                <a16:creationId xmlns:a16="http://schemas.microsoft.com/office/drawing/2014/main" id="{9696E16B-74A4-4939-A3F2-5232667AE4AA}"/>
              </a:ext>
            </a:extLst>
          </p:cNvPr>
          <p:cNvSpPr>
            <a:spLocks noGrp="1"/>
          </p:cNvSpPr>
          <p:nvPr>
            <p:ph type="ftr" sz="quarter" idx="11"/>
          </p:nvPr>
        </p:nvSpPr>
        <p:spPr/>
        <p:txBody>
          <a:bodyPr/>
          <a:lstStyle/>
          <a:p>
            <a:r>
              <a:rPr lang="en-US"/>
              <a:t>Freiburg Medical Laboratory, Dubai, ME LLC</a:t>
            </a:r>
          </a:p>
        </p:txBody>
      </p:sp>
      <p:pic>
        <p:nvPicPr>
          <p:cNvPr id="43010" name="Picture 2" descr="Image result for diabetes worldwide">
            <a:extLst>
              <a:ext uri="{FF2B5EF4-FFF2-40B4-BE49-F238E27FC236}">
                <a16:creationId xmlns:a16="http://schemas.microsoft.com/office/drawing/2014/main" id="{852A99DA-0DAC-487E-93C1-984BF4B50D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0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Anemia – Blood Count</a:t>
            </a:r>
          </a:p>
        </p:txBody>
      </p:sp>
      <p:sp>
        <p:nvSpPr>
          <p:cNvPr id="3" name="Content Placeholder 2"/>
          <p:cNvSpPr>
            <a:spLocks noGrp="1"/>
          </p:cNvSpPr>
          <p:nvPr>
            <p:ph idx="1"/>
          </p:nvPr>
        </p:nvSpPr>
        <p:spPr/>
        <p:txBody>
          <a:bodyPr>
            <a:normAutofit fontScale="85000" lnSpcReduction="10000"/>
          </a:bodyPr>
          <a:lstStyle/>
          <a:p>
            <a:pPr>
              <a:buNone/>
            </a:pPr>
            <a:r>
              <a:rPr lang="de-DE" dirty="0"/>
              <a:t>	The basic blood screen with full blood count and differential will allow to pre-assess possible hemoglobinopathies, iron or vitamin B12 and/or folate deficiencies. However, this might be difficult in carriers of hemoglobinopathies, as indices could be masked. We recommend to test for Ferritin and Vitamin B12 in every woman/man with possible subfertility/infertility (Forges et al., 2007). In this context it is of interest that a positive correlation of seminal methylcobalamin (Vitamin B12) with sperm concentration has been described (Boxmeer et al., 2007). </a:t>
            </a:r>
            <a:endParaRPr lang="en-US" dirty="0"/>
          </a:p>
          <a:p>
            <a:pPr>
              <a:buNone/>
            </a:pPr>
            <a:endParaRPr lang="en-US" dirty="0"/>
          </a:p>
        </p:txBody>
      </p:sp>
      <p:sp>
        <p:nvSpPr>
          <p:cNvPr id="4" name="Footer Placeholder 3"/>
          <p:cNvSpPr>
            <a:spLocks noGrp="1"/>
          </p:cNvSpPr>
          <p:nvPr>
            <p:ph type="ftr" sz="quarter" idx="11"/>
          </p:nvPr>
        </p:nvSpPr>
        <p:spPr/>
        <p:txBody>
          <a:bodyPr/>
          <a:lstStyle/>
          <a:p>
            <a:r>
              <a:rPr lang="en-US"/>
              <a:t>Freiburg Medical Laboratory, Dubai, ME LLC</a:t>
            </a:r>
          </a:p>
        </p:txBody>
      </p:sp>
      <p:graphicFrame>
        <p:nvGraphicFramePr>
          <p:cNvPr id="25602" name="Object 4"/>
          <p:cNvGraphicFramePr>
            <a:graphicFrameLocks noChangeAspect="1"/>
          </p:cNvGraphicFramePr>
          <p:nvPr/>
        </p:nvGraphicFramePr>
        <p:xfrm>
          <a:off x="0" y="6100763"/>
          <a:ext cx="762000" cy="757237"/>
        </p:xfrm>
        <a:graphic>
          <a:graphicData uri="http://schemas.openxmlformats.org/presentationml/2006/ole">
            <mc:AlternateContent xmlns:mc="http://schemas.openxmlformats.org/markup-compatibility/2006">
              <mc:Choice xmlns:v="urn:schemas-microsoft-com:vml" Requires="v">
                <p:oleObj spid="_x0000_s25678" name="Bitmap Image" r:id="rId3" imgW="3801006" imgH="3780952" progId="PBrush">
                  <p:embed/>
                </p:oleObj>
              </mc:Choice>
              <mc:Fallback>
                <p:oleObj name="Bitmap Image" r:id="rId3" imgW="3801006" imgH="378095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0763"/>
                        <a:ext cx="762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11889</TotalTime>
  <Words>828</Words>
  <Application>Microsoft Office PowerPoint</Application>
  <PresentationFormat>On-screen Show (4:3)</PresentationFormat>
  <Paragraphs>111</Paragraphs>
  <Slides>23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Corbel</vt:lpstr>
      <vt:lpstr>Verdana</vt:lpstr>
      <vt:lpstr>Wingdings</vt:lpstr>
      <vt:lpstr>Wingdings 2</vt:lpstr>
      <vt:lpstr>Wingdings 3</vt:lpstr>
      <vt:lpstr>Module</vt:lpstr>
      <vt:lpstr>Bitmap Image</vt:lpstr>
      <vt:lpstr>Increased Health Risk Factors in the UAE -   Assessment in the Medical Laboratory (with Focus on Gynecology)  </vt:lpstr>
      <vt:lpstr>Frequent Health Risk Factors in the UAE</vt:lpstr>
      <vt:lpstr>   </vt:lpstr>
      <vt:lpstr>Obesity - Impact</vt:lpstr>
      <vt:lpstr>Subfertility/Reproductive Failures</vt:lpstr>
      <vt:lpstr> Indu Lata et al. J Hum Reprod Sci2017 Apr-Jun; 10(2): 86–90. To Study the Vitamin D Levels in Infertile Females and Correlation of Vitamin D Deficiency with AMH Levels in Comparison to Fertile Females  Bosdou J, 2016 Fertility and Sterility  </vt:lpstr>
      <vt:lpstr>Metabolic Syndrome - HOMA</vt:lpstr>
      <vt:lpstr>Diabetes on the Rise / HbA1c!</vt:lpstr>
      <vt:lpstr>Anemia – Blood Count</vt:lpstr>
      <vt:lpstr>WHO: Severity of Anemia (mainly Iron Deficiency)</vt:lpstr>
      <vt:lpstr>Anemia in Pregnancy  (mainly Iron Deficiency)</vt:lpstr>
      <vt:lpstr>  Maternal risk factors for low birth weight for term births in a developed region in China: a hospital-based study of 55,633 pregnancies: J Biomed Res. 2013 Jan; 27(1): 14–22.   </vt:lpstr>
      <vt:lpstr>Vitamin D, Iron and Vitamin B12 Deficiencies at FML 2015 (n=15000)</vt:lpstr>
      <vt:lpstr>Lifestyle and Nutrition Methylation Cycle - Homocysteine</vt:lpstr>
      <vt:lpstr>Methylation Cycle</vt:lpstr>
      <vt:lpstr>Lifestyle and Nutrition UAE – Impact on Fertility</vt:lpstr>
      <vt:lpstr>Blood Count and Differential – Still not Finalized….</vt:lpstr>
      <vt:lpstr>Thyroid Gland - Autoimmune Disorders – Recurrent Miscarriages</vt:lpstr>
      <vt:lpstr>STDs</vt:lpstr>
      <vt:lpstr>HPV……controversial</vt:lpstr>
      <vt:lpstr> Consanguinity and Recessive Disorders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DR-Michaela jaksch</dc:creator>
  <cp:lastModifiedBy>Administrator</cp:lastModifiedBy>
  <cp:revision>753</cp:revision>
  <cp:lastPrinted>2018-01-16T13:31:57Z</cp:lastPrinted>
  <dcterms:created xsi:type="dcterms:W3CDTF">2006-08-16T00:00:00Z</dcterms:created>
  <dcterms:modified xsi:type="dcterms:W3CDTF">2018-01-16T13:52:24Z</dcterms:modified>
</cp:coreProperties>
</file>